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8" r:id="rId3"/>
    <p:sldId id="278" r:id="rId4"/>
    <p:sldId id="282" r:id="rId5"/>
    <p:sldId id="281" r:id="rId6"/>
    <p:sldId id="283" r:id="rId7"/>
    <p:sldId id="284" r:id="rId8"/>
    <p:sldId id="276" r:id="rId9"/>
    <p:sldId id="280" r:id="rId10"/>
    <p:sldId id="273" r:id="rId11"/>
    <p:sldId id="261" r:id="rId12"/>
    <p:sldId id="260" r:id="rId13"/>
    <p:sldId id="274" r:id="rId14"/>
    <p:sldId id="257" r:id="rId15"/>
    <p:sldId id="272" r:id="rId16"/>
    <p:sldId id="258" r:id="rId17"/>
    <p:sldId id="271" r:id="rId18"/>
    <p:sldId id="259" r:id="rId19"/>
    <p:sldId id="270" r:id="rId20"/>
    <p:sldId id="267" r:id="rId21"/>
    <p:sldId id="265" r:id="rId22"/>
    <p:sldId id="263" r:id="rId23"/>
    <p:sldId id="275" r:id="rId24"/>
    <p:sldId id="264" r:id="rId25"/>
    <p:sldId id="279"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0.png"/><Relationship Id="rId7" Type="http://schemas.openxmlformats.org/officeDocument/2006/relationships/image" Target="../media/image12.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1.png"/><Relationship Id="rId4" Type="http://schemas.openxmlformats.org/officeDocument/2006/relationships/image" Target="../media/image12.svg"/></Relationships>
</file>

<file path=ppt/diagrams/_rels/data10.xml.rels><?xml version="1.0" encoding="UTF-8" standalone="yes"?>
<Relationships xmlns="http://schemas.openxmlformats.org/package/2006/relationships"><Relationship Id="rId8" Type="http://schemas.openxmlformats.org/officeDocument/2006/relationships/image" Target="../media/image62.svg"/><Relationship Id="rId3" Type="http://schemas.openxmlformats.org/officeDocument/2006/relationships/image" Target="../media/image35.png"/><Relationship Id="rId7" Type="http://schemas.openxmlformats.org/officeDocument/2006/relationships/image" Target="../media/image37.png"/><Relationship Id="rId2" Type="http://schemas.openxmlformats.org/officeDocument/2006/relationships/image" Target="../media/image57.svg"/><Relationship Id="rId1" Type="http://schemas.openxmlformats.org/officeDocument/2006/relationships/image" Target="../media/image34.png"/><Relationship Id="rId6" Type="http://schemas.openxmlformats.org/officeDocument/2006/relationships/image" Target="../media/image60.svg"/><Relationship Id="rId5" Type="http://schemas.openxmlformats.org/officeDocument/2006/relationships/image" Target="../media/image36.png"/><Relationship Id="rId4" Type="http://schemas.openxmlformats.org/officeDocument/2006/relationships/image" Target="../media/image58.svg"/></Relationships>
</file>

<file path=ppt/diagrams/_rels/data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4.svg"/><Relationship Id="rId1" Type="http://schemas.openxmlformats.org/officeDocument/2006/relationships/image" Target="../media/image15.png"/><Relationship Id="rId4" Type="http://schemas.openxmlformats.org/officeDocument/2006/relationships/image" Target="../media/image26.svg"/></Relationships>
</file>

<file path=ppt/diagrams/_rels/data7.xml.rels><?xml version="1.0" encoding="UTF-8" standalone="yes"?>
<Relationships xmlns="http://schemas.openxmlformats.org/package/2006/relationships"><Relationship Id="rId8" Type="http://schemas.openxmlformats.org/officeDocument/2006/relationships/image" Target="../media/image42.svg"/><Relationship Id="rId3" Type="http://schemas.openxmlformats.org/officeDocument/2006/relationships/image" Target="../media/image26.png"/><Relationship Id="rId7" Type="http://schemas.openxmlformats.org/officeDocument/2006/relationships/image" Target="../media/image28.png"/><Relationship Id="rId2" Type="http://schemas.openxmlformats.org/officeDocument/2006/relationships/image" Target="../media/image14.svg"/><Relationship Id="rId1" Type="http://schemas.openxmlformats.org/officeDocument/2006/relationships/image" Target="../media/image11.png"/><Relationship Id="rId6" Type="http://schemas.openxmlformats.org/officeDocument/2006/relationships/image" Target="../media/image41.svg"/><Relationship Id="rId5" Type="http://schemas.openxmlformats.org/officeDocument/2006/relationships/image" Target="../media/image27.png"/><Relationship Id="rId4" Type="http://schemas.openxmlformats.org/officeDocument/2006/relationships/image" Target="../media/image39.svg"/></Relationships>
</file>

<file path=ppt/diagrams/_rels/data9.xml.rels><?xml version="1.0" encoding="UTF-8" standalone="yes"?>
<Relationships xmlns="http://schemas.openxmlformats.org/package/2006/relationships"><Relationship Id="rId8" Type="http://schemas.openxmlformats.org/officeDocument/2006/relationships/image" Target="../media/image53.svg"/><Relationship Id="rId3" Type="http://schemas.openxmlformats.org/officeDocument/2006/relationships/image" Target="../media/image30.png"/><Relationship Id="rId7" Type="http://schemas.openxmlformats.org/officeDocument/2006/relationships/image" Target="../media/image32.png"/><Relationship Id="rId2" Type="http://schemas.openxmlformats.org/officeDocument/2006/relationships/image" Target="../media/image47.svg"/><Relationship Id="rId1" Type="http://schemas.openxmlformats.org/officeDocument/2006/relationships/image" Target="../media/image29.png"/><Relationship Id="rId6" Type="http://schemas.openxmlformats.org/officeDocument/2006/relationships/image" Target="../media/image51.svg"/><Relationship Id="rId5" Type="http://schemas.openxmlformats.org/officeDocument/2006/relationships/image" Target="../media/image31.png"/><Relationship Id="rId10" Type="http://schemas.openxmlformats.org/officeDocument/2006/relationships/image" Target="../media/image55.svg"/><Relationship Id="rId4" Type="http://schemas.openxmlformats.org/officeDocument/2006/relationships/image" Target="../media/image49.svg"/><Relationship Id="rId9" Type="http://schemas.openxmlformats.org/officeDocument/2006/relationships/image" Target="../media/image33.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0.png"/><Relationship Id="rId7" Type="http://schemas.openxmlformats.org/officeDocument/2006/relationships/image" Target="../media/image12.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1.png"/><Relationship Id="rId4" Type="http://schemas.openxmlformats.org/officeDocument/2006/relationships/image" Target="../media/image12.svg"/></Relationships>
</file>

<file path=ppt/diagrams/_rels/drawing10.xml.rels><?xml version="1.0" encoding="UTF-8" standalone="yes"?>
<Relationships xmlns="http://schemas.openxmlformats.org/package/2006/relationships"><Relationship Id="rId8" Type="http://schemas.openxmlformats.org/officeDocument/2006/relationships/image" Target="../media/image62.svg"/><Relationship Id="rId3" Type="http://schemas.openxmlformats.org/officeDocument/2006/relationships/image" Target="../media/image35.png"/><Relationship Id="rId7" Type="http://schemas.openxmlformats.org/officeDocument/2006/relationships/image" Target="../media/image37.png"/><Relationship Id="rId2" Type="http://schemas.openxmlformats.org/officeDocument/2006/relationships/image" Target="../media/image57.svg"/><Relationship Id="rId1" Type="http://schemas.openxmlformats.org/officeDocument/2006/relationships/image" Target="../media/image34.png"/><Relationship Id="rId6" Type="http://schemas.openxmlformats.org/officeDocument/2006/relationships/image" Target="../media/image60.svg"/><Relationship Id="rId5" Type="http://schemas.openxmlformats.org/officeDocument/2006/relationships/image" Target="../media/image36.png"/><Relationship Id="rId4" Type="http://schemas.openxmlformats.org/officeDocument/2006/relationships/image" Target="../media/image58.svg"/></Relationships>
</file>

<file path=ppt/diagrams/_rels/drawing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4.svg"/><Relationship Id="rId1" Type="http://schemas.openxmlformats.org/officeDocument/2006/relationships/image" Target="../media/image15.png"/><Relationship Id="rId4" Type="http://schemas.openxmlformats.org/officeDocument/2006/relationships/image" Target="../media/image26.svg"/></Relationships>
</file>

<file path=ppt/diagrams/_rels/drawing7.xml.rels><?xml version="1.0" encoding="UTF-8" standalone="yes"?>
<Relationships xmlns="http://schemas.openxmlformats.org/package/2006/relationships"><Relationship Id="rId8" Type="http://schemas.openxmlformats.org/officeDocument/2006/relationships/image" Target="../media/image42.svg"/><Relationship Id="rId3" Type="http://schemas.openxmlformats.org/officeDocument/2006/relationships/image" Target="../media/image26.png"/><Relationship Id="rId7" Type="http://schemas.openxmlformats.org/officeDocument/2006/relationships/image" Target="../media/image28.png"/><Relationship Id="rId2" Type="http://schemas.openxmlformats.org/officeDocument/2006/relationships/image" Target="../media/image14.svg"/><Relationship Id="rId1" Type="http://schemas.openxmlformats.org/officeDocument/2006/relationships/image" Target="../media/image11.png"/><Relationship Id="rId6" Type="http://schemas.openxmlformats.org/officeDocument/2006/relationships/image" Target="../media/image41.svg"/><Relationship Id="rId5" Type="http://schemas.openxmlformats.org/officeDocument/2006/relationships/image" Target="../media/image27.png"/><Relationship Id="rId4" Type="http://schemas.openxmlformats.org/officeDocument/2006/relationships/image" Target="../media/image39.svg"/></Relationships>
</file>

<file path=ppt/diagrams/_rels/drawing9.xml.rels><?xml version="1.0" encoding="UTF-8" standalone="yes"?>
<Relationships xmlns="http://schemas.openxmlformats.org/package/2006/relationships"><Relationship Id="rId8" Type="http://schemas.openxmlformats.org/officeDocument/2006/relationships/image" Target="../media/image53.svg"/><Relationship Id="rId3" Type="http://schemas.openxmlformats.org/officeDocument/2006/relationships/image" Target="../media/image30.png"/><Relationship Id="rId7" Type="http://schemas.openxmlformats.org/officeDocument/2006/relationships/image" Target="../media/image32.png"/><Relationship Id="rId2" Type="http://schemas.openxmlformats.org/officeDocument/2006/relationships/image" Target="../media/image47.svg"/><Relationship Id="rId1" Type="http://schemas.openxmlformats.org/officeDocument/2006/relationships/image" Target="../media/image29.png"/><Relationship Id="rId6" Type="http://schemas.openxmlformats.org/officeDocument/2006/relationships/image" Target="../media/image51.svg"/><Relationship Id="rId5" Type="http://schemas.openxmlformats.org/officeDocument/2006/relationships/image" Target="../media/image31.png"/><Relationship Id="rId10" Type="http://schemas.openxmlformats.org/officeDocument/2006/relationships/image" Target="../media/image55.svg"/><Relationship Id="rId4" Type="http://schemas.openxmlformats.org/officeDocument/2006/relationships/image" Target="../media/image49.svg"/><Relationship Id="rId9" Type="http://schemas.openxmlformats.org/officeDocument/2006/relationships/image" Target="../media/image33.pn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90C7A3A-7CB5-4F74-BC43-9D2F1576FEDB}"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7899CE9D-EE75-4B25-AA3A-F6664509EBB4}">
      <dgm:prSet/>
      <dgm:spPr/>
      <dgm:t>
        <a:bodyPr/>
        <a:lstStyle/>
        <a:p>
          <a:r>
            <a:rPr lang="en-US"/>
            <a:t>Evidence about this phenomenon is fragmented and disorganized. </a:t>
          </a:r>
        </a:p>
      </dgm:t>
    </dgm:pt>
    <dgm:pt modelId="{2C9C7D57-FC27-4972-950D-435E2C43423A}" type="parTrans" cxnId="{8F84BCCF-F639-4D70-97A4-ACCABEDB4C40}">
      <dgm:prSet/>
      <dgm:spPr/>
      <dgm:t>
        <a:bodyPr/>
        <a:lstStyle/>
        <a:p>
          <a:endParaRPr lang="en-US"/>
        </a:p>
      </dgm:t>
    </dgm:pt>
    <dgm:pt modelId="{B767B64B-A4E7-4F43-BA25-6B8ACE808B9D}" type="sibTrans" cxnId="{8F84BCCF-F639-4D70-97A4-ACCABEDB4C40}">
      <dgm:prSet/>
      <dgm:spPr/>
      <dgm:t>
        <a:bodyPr/>
        <a:lstStyle/>
        <a:p>
          <a:endParaRPr lang="en-US"/>
        </a:p>
      </dgm:t>
    </dgm:pt>
    <dgm:pt modelId="{3A89BD23-C68A-4D9F-B31A-5D46A5332583}">
      <dgm:prSet/>
      <dgm:spPr/>
      <dgm:t>
        <a:bodyPr/>
        <a:lstStyle/>
        <a:p>
          <a:r>
            <a:rPr lang="en-US"/>
            <a:t>Secondary data used to evaluate patterns of enrollments in higher education in Africa, the utilization of entrepreneurialism in universities in other regions, and the improvement in social development indicators in recent World Bank data.</a:t>
          </a:r>
        </a:p>
      </dgm:t>
    </dgm:pt>
    <dgm:pt modelId="{5AAC9F22-30F3-4D53-AE66-A5C12DA406CC}" type="parTrans" cxnId="{C1B97059-06B8-4C61-8F1F-265CA048C120}">
      <dgm:prSet/>
      <dgm:spPr/>
      <dgm:t>
        <a:bodyPr/>
        <a:lstStyle/>
        <a:p>
          <a:endParaRPr lang="en-US"/>
        </a:p>
      </dgm:t>
    </dgm:pt>
    <dgm:pt modelId="{EBA4D375-411D-409C-AF57-7F0295359F6B}" type="sibTrans" cxnId="{C1B97059-06B8-4C61-8F1F-265CA048C120}">
      <dgm:prSet/>
      <dgm:spPr/>
      <dgm:t>
        <a:bodyPr/>
        <a:lstStyle/>
        <a:p>
          <a:endParaRPr lang="en-US"/>
        </a:p>
      </dgm:t>
    </dgm:pt>
    <dgm:pt modelId="{A24FAB34-CE7A-451E-83E3-60C1643804DA}">
      <dgm:prSet/>
      <dgm:spPr/>
      <dgm:t>
        <a:bodyPr/>
        <a:lstStyle/>
        <a:p>
          <a:r>
            <a:rPr lang="en-US"/>
            <a:t>The study describes the practical implications of entrepreneurial activities in universities and the contribution of these to the social mobility in Africa.</a:t>
          </a:r>
        </a:p>
      </dgm:t>
    </dgm:pt>
    <dgm:pt modelId="{657A9450-817B-448D-A8D2-AC00D09A292C}" type="parTrans" cxnId="{FF2D9B36-F4C4-47D8-AA06-BE3374ACA03D}">
      <dgm:prSet/>
      <dgm:spPr/>
      <dgm:t>
        <a:bodyPr/>
        <a:lstStyle/>
        <a:p>
          <a:endParaRPr lang="en-US"/>
        </a:p>
      </dgm:t>
    </dgm:pt>
    <dgm:pt modelId="{4BC75EF6-0F4B-475A-B658-58F2ED3C07B5}" type="sibTrans" cxnId="{FF2D9B36-F4C4-47D8-AA06-BE3374ACA03D}">
      <dgm:prSet/>
      <dgm:spPr/>
      <dgm:t>
        <a:bodyPr/>
        <a:lstStyle/>
        <a:p>
          <a:endParaRPr lang="en-US"/>
        </a:p>
      </dgm:t>
    </dgm:pt>
    <dgm:pt modelId="{3832A6BC-3D5E-403E-973D-FBA412B9A5B6}">
      <dgm:prSet/>
      <dgm:spPr/>
      <dgm:t>
        <a:bodyPr/>
        <a:lstStyle/>
        <a:p>
          <a:r>
            <a:rPr lang="en-US"/>
            <a:t>The study introduces a framework for action that highlight the correlation between going entrepreneurial and advancing social mobility.</a:t>
          </a:r>
        </a:p>
      </dgm:t>
    </dgm:pt>
    <dgm:pt modelId="{8F367A9C-2BFA-48D4-86FE-4D81A9DA1B48}" type="parTrans" cxnId="{F03BEAAC-1A51-4B3B-84CC-A2196898F35C}">
      <dgm:prSet/>
      <dgm:spPr/>
      <dgm:t>
        <a:bodyPr/>
        <a:lstStyle/>
        <a:p>
          <a:endParaRPr lang="en-US"/>
        </a:p>
      </dgm:t>
    </dgm:pt>
    <dgm:pt modelId="{0F0814F2-6D8F-42CB-A62F-A4F6E3CB4FEF}" type="sibTrans" cxnId="{F03BEAAC-1A51-4B3B-84CC-A2196898F35C}">
      <dgm:prSet/>
      <dgm:spPr/>
      <dgm:t>
        <a:bodyPr/>
        <a:lstStyle/>
        <a:p>
          <a:endParaRPr lang="en-US"/>
        </a:p>
      </dgm:t>
    </dgm:pt>
    <dgm:pt modelId="{DE86A75C-B5A3-4640-AB7C-A6BD37225686}" type="pres">
      <dgm:prSet presAssocID="{E90C7A3A-7CB5-4F74-BC43-9D2F1576FEDB}" presName="root" presStyleCnt="0">
        <dgm:presLayoutVars>
          <dgm:dir/>
          <dgm:resizeHandles val="exact"/>
        </dgm:presLayoutVars>
      </dgm:prSet>
      <dgm:spPr/>
      <dgm:t>
        <a:bodyPr/>
        <a:lstStyle/>
        <a:p>
          <a:endParaRPr lang="en-US"/>
        </a:p>
      </dgm:t>
    </dgm:pt>
    <dgm:pt modelId="{C608547D-B5D7-4EEB-8430-F3D3E247688D}" type="pres">
      <dgm:prSet presAssocID="{7899CE9D-EE75-4B25-AA3A-F6664509EBB4}" presName="compNode" presStyleCnt="0"/>
      <dgm:spPr/>
    </dgm:pt>
    <dgm:pt modelId="{07D2D548-3D52-4E2C-BC78-010B5CE94C7A}" type="pres">
      <dgm:prSet presAssocID="{7899CE9D-EE75-4B25-AA3A-F6664509EBB4}" presName="bgRect" presStyleLbl="bgShp" presStyleIdx="0" presStyleCnt="4"/>
      <dgm:spPr/>
    </dgm:pt>
    <dgm:pt modelId="{25D4AB9A-EFDC-4F37-9899-72EE0EAF05A1}" type="pres">
      <dgm:prSet presAssocID="{7899CE9D-EE75-4B25-AA3A-F6664509EBB4}" presName="iconRect" presStyleLbl="node1" presStyleIdx="0" presStyleCnt="4"/>
      <dgm:spPr>
        <a:blipFill>
          <a:blip xmlns:r="http://schemas.openxmlformats.org/officeDocument/2006/relationships" r:embed="rId1" cstate="hq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t>
        <a:bodyPr/>
        <a:lstStyle/>
        <a:p>
          <a:endParaRPr lang="en-US"/>
        </a:p>
      </dgm:t>
      <dgm:extLst>
        <a:ext uri="{E40237B7-FDA0-4F09-8148-C483321AD2D9}">
          <dgm14:cNvPr xmlns:dgm14="http://schemas.microsoft.com/office/drawing/2010/diagram" id="0" name="" descr="Maze"/>
        </a:ext>
      </dgm:extLst>
    </dgm:pt>
    <dgm:pt modelId="{341F3F0B-F800-4650-AEC8-5DC86F13FA01}" type="pres">
      <dgm:prSet presAssocID="{7899CE9D-EE75-4B25-AA3A-F6664509EBB4}" presName="spaceRect" presStyleCnt="0"/>
      <dgm:spPr/>
    </dgm:pt>
    <dgm:pt modelId="{0AA3566B-5663-40DE-B8CD-675DF232FA59}" type="pres">
      <dgm:prSet presAssocID="{7899CE9D-EE75-4B25-AA3A-F6664509EBB4}" presName="parTx" presStyleLbl="revTx" presStyleIdx="0" presStyleCnt="4">
        <dgm:presLayoutVars>
          <dgm:chMax val="0"/>
          <dgm:chPref val="0"/>
        </dgm:presLayoutVars>
      </dgm:prSet>
      <dgm:spPr/>
      <dgm:t>
        <a:bodyPr/>
        <a:lstStyle/>
        <a:p>
          <a:endParaRPr lang="en-US"/>
        </a:p>
      </dgm:t>
    </dgm:pt>
    <dgm:pt modelId="{9FFC18C5-E63A-4310-B5BA-3C803F69CD04}" type="pres">
      <dgm:prSet presAssocID="{B767B64B-A4E7-4F43-BA25-6B8ACE808B9D}" presName="sibTrans" presStyleCnt="0"/>
      <dgm:spPr/>
    </dgm:pt>
    <dgm:pt modelId="{DA8D5BA0-E890-4634-B058-8719116C6727}" type="pres">
      <dgm:prSet presAssocID="{3A89BD23-C68A-4D9F-B31A-5D46A5332583}" presName="compNode" presStyleCnt="0"/>
      <dgm:spPr/>
    </dgm:pt>
    <dgm:pt modelId="{ABC1D754-44AA-4D05-9579-92B74ABB573F}" type="pres">
      <dgm:prSet presAssocID="{3A89BD23-C68A-4D9F-B31A-5D46A5332583}" presName="bgRect" presStyleLbl="bgShp" presStyleIdx="1" presStyleCnt="4"/>
      <dgm:spPr/>
    </dgm:pt>
    <dgm:pt modelId="{173BAA93-376D-4E36-B683-9ABB4DF7213C}" type="pres">
      <dgm:prSet presAssocID="{3A89BD23-C68A-4D9F-B31A-5D46A5332583}" presName="iconRect" presStyleLbl="node1" presStyleIdx="1" presStyleCnt="4"/>
      <dgm:spPr>
        <a:blipFill>
          <a:blip xmlns:r="http://schemas.openxmlformats.org/officeDocument/2006/relationships"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t>
        <a:bodyPr/>
        <a:lstStyle/>
        <a:p>
          <a:endParaRPr lang="en-US"/>
        </a:p>
      </dgm:t>
      <dgm:extLst>
        <a:ext uri="{E40237B7-FDA0-4F09-8148-C483321AD2D9}">
          <dgm14:cNvPr xmlns:dgm14="http://schemas.microsoft.com/office/drawing/2010/diagram" id="0" name="" descr="Statistics"/>
        </a:ext>
      </dgm:extLst>
    </dgm:pt>
    <dgm:pt modelId="{A94A53E4-C721-4BA7-A34B-3B5857F74BC5}" type="pres">
      <dgm:prSet presAssocID="{3A89BD23-C68A-4D9F-B31A-5D46A5332583}" presName="spaceRect" presStyleCnt="0"/>
      <dgm:spPr/>
    </dgm:pt>
    <dgm:pt modelId="{12241D49-DA56-410B-8DE6-2DDF07E89DD2}" type="pres">
      <dgm:prSet presAssocID="{3A89BD23-C68A-4D9F-B31A-5D46A5332583}" presName="parTx" presStyleLbl="revTx" presStyleIdx="1" presStyleCnt="4">
        <dgm:presLayoutVars>
          <dgm:chMax val="0"/>
          <dgm:chPref val="0"/>
        </dgm:presLayoutVars>
      </dgm:prSet>
      <dgm:spPr/>
      <dgm:t>
        <a:bodyPr/>
        <a:lstStyle/>
        <a:p>
          <a:endParaRPr lang="en-US"/>
        </a:p>
      </dgm:t>
    </dgm:pt>
    <dgm:pt modelId="{84B43CB1-2D78-443C-80BD-F919395EFD2B}" type="pres">
      <dgm:prSet presAssocID="{EBA4D375-411D-409C-AF57-7F0295359F6B}" presName="sibTrans" presStyleCnt="0"/>
      <dgm:spPr/>
    </dgm:pt>
    <dgm:pt modelId="{8E215110-7EE6-4261-9080-F7603CF7090C}" type="pres">
      <dgm:prSet presAssocID="{A24FAB34-CE7A-451E-83E3-60C1643804DA}" presName="compNode" presStyleCnt="0"/>
      <dgm:spPr/>
    </dgm:pt>
    <dgm:pt modelId="{7572EE4A-2043-4F23-B201-2D1AED7ADEA4}" type="pres">
      <dgm:prSet presAssocID="{A24FAB34-CE7A-451E-83E3-60C1643804DA}" presName="bgRect" presStyleLbl="bgShp" presStyleIdx="2" presStyleCnt="4"/>
      <dgm:spPr/>
    </dgm:pt>
    <dgm:pt modelId="{79BE783E-6DB7-4C37-90E1-1096AB252A5D}" type="pres">
      <dgm:prSet presAssocID="{A24FAB34-CE7A-451E-83E3-60C1643804DA}" presName="iconRect" presStyleLbl="node1" presStyleIdx="2" presStyleCnt="4"/>
      <dgm:spPr>
        <a:blipFill>
          <a:blip xmlns:r="http://schemas.openxmlformats.org/officeDocument/2006/relationships" r:embed="rId5" cstate="hq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t>
        <a:bodyPr/>
        <a:lstStyle/>
        <a:p>
          <a:endParaRPr lang="en-US"/>
        </a:p>
      </dgm:t>
      <dgm:extLst>
        <a:ext uri="{E40237B7-FDA0-4F09-8148-C483321AD2D9}">
          <dgm14:cNvPr xmlns:dgm14="http://schemas.microsoft.com/office/drawing/2010/diagram" id="0" name="" descr="Books"/>
        </a:ext>
      </dgm:extLst>
    </dgm:pt>
    <dgm:pt modelId="{0982DA0B-9DAC-4821-9862-78A7BE002932}" type="pres">
      <dgm:prSet presAssocID="{A24FAB34-CE7A-451E-83E3-60C1643804DA}" presName="spaceRect" presStyleCnt="0"/>
      <dgm:spPr/>
    </dgm:pt>
    <dgm:pt modelId="{52DF85BB-BFEC-4ABF-88CC-699D03B8E2B3}" type="pres">
      <dgm:prSet presAssocID="{A24FAB34-CE7A-451E-83E3-60C1643804DA}" presName="parTx" presStyleLbl="revTx" presStyleIdx="2" presStyleCnt="4">
        <dgm:presLayoutVars>
          <dgm:chMax val="0"/>
          <dgm:chPref val="0"/>
        </dgm:presLayoutVars>
      </dgm:prSet>
      <dgm:spPr/>
      <dgm:t>
        <a:bodyPr/>
        <a:lstStyle/>
        <a:p>
          <a:endParaRPr lang="en-US"/>
        </a:p>
      </dgm:t>
    </dgm:pt>
    <dgm:pt modelId="{4CE452C4-BB46-4872-A471-E4CE96899D57}" type="pres">
      <dgm:prSet presAssocID="{4BC75EF6-0F4B-475A-B658-58F2ED3C07B5}" presName="sibTrans" presStyleCnt="0"/>
      <dgm:spPr/>
    </dgm:pt>
    <dgm:pt modelId="{618B4A5B-702C-4E7E-8ED7-7409EC20C5EF}" type="pres">
      <dgm:prSet presAssocID="{3832A6BC-3D5E-403E-973D-FBA412B9A5B6}" presName="compNode" presStyleCnt="0"/>
      <dgm:spPr/>
    </dgm:pt>
    <dgm:pt modelId="{196BD68C-3F8E-415D-997D-BAA53A637A32}" type="pres">
      <dgm:prSet presAssocID="{3832A6BC-3D5E-403E-973D-FBA412B9A5B6}" presName="bgRect" presStyleLbl="bgShp" presStyleIdx="3" presStyleCnt="4"/>
      <dgm:spPr/>
    </dgm:pt>
    <dgm:pt modelId="{AAC895BF-41AB-4CC1-9FCE-CBDD16CB7D4C}" type="pres">
      <dgm:prSet presAssocID="{3832A6BC-3D5E-403E-973D-FBA412B9A5B6}" presName="iconRect" presStyleLbl="node1" presStyleIdx="3" presStyleCnt="4"/>
      <dgm:spPr>
        <a:blipFill>
          <a:blip xmlns:r="http://schemas.openxmlformats.org/officeDocument/2006/relationships" r:embed="rId7" cstate="hq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a:noFill/>
        </a:ln>
      </dgm:spPr>
      <dgm:t>
        <a:bodyPr/>
        <a:lstStyle/>
        <a:p>
          <a:endParaRPr lang="en-US"/>
        </a:p>
      </dgm:t>
      <dgm:extLst>
        <a:ext uri="{E40237B7-FDA0-4F09-8148-C483321AD2D9}">
          <dgm14:cNvPr xmlns:dgm14="http://schemas.microsoft.com/office/drawing/2010/diagram" id="0" name="" descr="Maximize"/>
        </a:ext>
      </dgm:extLst>
    </dgm:pt>
    <dgm:pt modelId="{E8391C18-DCFF-4468-AA66-3893C7D3D6DA}" type="pres">
      <dgm:prSet presAssocID="{3832A6BC-3D5E-403E-973D-FBA412B9A5B6}" presName="spaceRect" presStyleCnt="0"/>
      <dgm:spPr/>
    </dgm:pt>
    <dgm:pt modelId="{9CE7C9E8-F73A-495D-ABF6-8BD8EEC72E3A}" type="pres">
      <dgm:prSet presAssocID="{3832A6BC-3D5E-403E-973D-FBA412B9A5B6}" presName="parTx" presStyleLbl="revTx" presStyleIdx="3" presStyleCnt="4">
        <dgm:presLayoutVars>
          <dgm:chMax val="0"/>
          <dgm:chPref val="0"/>
        </dgm:presLayoutVars>
      </dgm:prSet>
      <dgm:spPr/>
      <dgm:t>
        <a:bodyPr/>
        <a:lstStyle/>
        <a:p>
          <a:endParaRPr lang="en-US"/>
        </a:p>
      </dgm:t>
    </dgm:pt>
  </dgm:ptLst>
  <dgm:cxnLst>
    <dgm:cxn modelId="{FF2D9B36-F4C4-47D8-AA06-BE3374ACA03D}" srcId="{E90C7A3A-7CB5-4F74-BC43-9D2F1576FEDB}" destId="{A24FAB34-CE7A-451E-83E3-60C1643804DA}" srcOrd="2" destOrd="0" parTransId="{657A9450-817B-448D-A8D2-AC00D09A292C}" sibTransId="{4BC75EF6-0F4B-475A-B658-58F2ED3C07B5}"/>
    <dgm:cxn modelId="{39C5D972-A7AD-4CFD-9DEA-9831F992E75D}" type="presOf" srcId="{A24FAB34-CE7A-451E-83E3-60C1643804DA}" destId="{52DF85BB-BFEC-4ABF-88CC-699D03B8E2B3}" srcOrd="0" destOrd="0" presId="urn:microsoft.com/office/officeart/2018/2/layout/IconVerticalSolidList"/>
    <dgm:cxn modelId="{F03BEAAC-1A51-4B3B-84CC-A2196898F35C}" srcId="{E90C7A3A-7CB5-4F74-BC43-9D2F1576FEDB}" destId="{3832A6BC-3D5E-403E-973D-FBA412B9A5B6}" srcOrd="3" destOrd="0" parTransId="{8F367A9C-2BFA-48D4-86FE-4D81A9DA1B48}" sibTransId="{0F0814F2-6D8F-42CB-A62F-A4F6E3CB4FEF}"/>
    <dgm:cxn modelId="{D0E94684-2437-4567-9A36-1DF7FF4ECBE4}" type="presOf" srcId="{7899CE9D-EE75-4B25-AA3A-F6664509EBB4}" destId="{0AA3566B-5663-40DE-B8CD-675DF232FA59}" srcOrd="0" destOrd="0" presId="urn:microsoft.com/office/officeart/2018/2/layout/IconVerticalSolidList"/>
    <dgm:cxn modelId="{C1B97059-06B8-4C61-8F1F-265CA048C120}" srcId="{E90C7A3A-7CB5-4F74-BC43-9D2F1576FEDB}" destId="{3A89BD23-C68A-4D9F-B31A-5D46A5332583}" srcOrd="1" destOrd="0" parTransId="{5AAC9F22-30F3-4D53-AE66-A5C12DA406CC}" sibTransId="{EBA4D375-411D-409C-AF57-7F0295359F6B}"/>
    <dgm:cxn modelId="{8F84BCCF-F639-4D70-97A4-ACCABEDB4C40}" srcId="{E90C7A3A-7CB5-4F74-BC43-9D2F1576FEDB}" destId="{7899CE9D-EE75-4B25-AA3A-F6664509EBB4}" srcOrd="0" destOrd="0" parTransId="{2C9C7D57-FC27-4972-950D-435E2C43423A}" sibTransId="{B767B64B-A4E7-4F43-BA25-6B8ACE808B9D}"/>
    <dgm:cxn modelId="{7E705962-1AD6-47F3-921A-30339CA830A6}" type="presOf" srcId="{3832A6BC-3D5E-403E-973D-FBA412B9A5B6}" destId="{9CE7C9E8-F73A-495D-ABF6-8BD8EEC72E3A}" srcOrd="0" destOrd="0" presId="urn:microsoft.com/office/officeart/2018/2/layout/IconVerticalSolidList"/>
    <dgm:cxn modelId="{1468416B-8EAB-4DE8-A1CC-C68EC2A05E93}" type="presOf" srcId="{3A89BD23-C68A-4D9F-B31A-5D46A5332583}" destId="{12241D49-DA56-410B-8DE6-2DDF07E89DD2}" srcOrd="0" destOrd="0" presId="urn:microsoft.com/office/officeart/2018/2/layout/IconVerticalSolidList"/>
    <dgm:cxn modelId="{1A3FE888-3511-48F1-82AA-2621E73F8DC5}" type="presOf" srcId="{E90C7A3A-7CB5-4F74-BC43-9D2F1576FEDB}" destId="{DE86A75C-B5A3-4640-AB7C-A6BD37225686}" srcOrd="0" destOrd="0" presId="urn:microsoft.com/office/officeart/2018/2/layout/IconVerticalSolidList"/>
    <dgm:cxn modelId="{145EC3F2-67C2-4958-A3BC-8E549D046289}" type="presParOf" srcId="{DE86A75C-B5A3-4640-AB7C-A6BD37225686}" destId="{C608547D-B5D7-4EEB-8430-F3D3E247688D}" srcOrd="0" destOrd="0" presId="urn:microsoft.com/office/officeart/2018/2/layout/IconVerticalSolidList"/>
    <dgm:cxn modelId="{289169F5-3259-4A21-8846-6923820EC7E8}" type="presParOf" srcId="{C608547D-B5D7-4EEB-8430-F3D3E247688D}" destId="{07D2D548-3D52-4E2C-BC78-010B5CE94C7A}" srcOrd="0" destOrd="0" presId="urn:microsoft.com/office/officeart/2018/2/layout/IconVerticalSolidList"/>
    <dgm:cxn modelId="{31B90B83-9779-49B1-8DEE-9F9BEB370DB5}" type="presParOf" srcId="{C608547D-B5D7-4EEB-8430-F3D3E247688D}" destId="{25D4AB9A-EFDC-4F37-9899-72EE0EAF05A1}" srcOrd="1" destOrd="0" presId="urn:microsoft.com/office/officeart/2018/2/layout/IconVerticalSolidList"/>
    <dgm:cxn modelId="{F32E7896-3BA1-4945-BE56-DC2479384D64}" type="presParOf" srcId="{C608547D-B5D7-4EEB-8430-F3D3E247688D}" destId="{341F3F0B-F800-4650-AEC8-5DC86F13FA01}" srcOrd="2" destOrd="0" presId="urn:microsoft.com/office/officeart/2018/2/layout/IconVerticalSolidList"/>
    <dgm:cxn modelId="{698B6959-50EF-484D-9906-647D8545B059}" type="presParOf" srcId="{C608547D-B5D7-4EEB-8430-F3D3E247688D}" destId="{0AA3566B-5663-40DE-B8CD-675DF232FA59}" srcOrd="3" destOrd="0" presId="urn:microsoft.com/office/officeart/2018/2/layout/IconVerticalSolidList"/>
    <dgm:cxn modelId="{AB2D79AC-5866-47DA-B829-47F9BF889545}" type="presParOf" srcId="{DE86A75C-B5A3-4640-AB7C-A6BD37225686}" destId="{9FFC18C5-E63A-4310-B5BA-3C803F69CD04}" srcOrd="1" destOrd="0" presId="urn:microsoft.com/office/officeart/2018/2/layout/IconVerticalSolidList"/>
    <dgm:cxn modelId="{C0AC6439-6DE5-4EEA-BC48-B68F0732BF44}" type="presParOf" srcId="{DE86A75C-B5A3-4640-AB7C-A6BD37225686}" destId="{DA8D5BA0-E890-4634-B058-8719116C6727}" srcOrd="2" destOrd="0" presId="urn:microsoft.com/office/officeart/2018/2/layout/IconVerticalSolidList"/>
    <dgm:cxn modelId="{BF6899AF-3B35-46FA-B57E-84EF8A782DE3}" type="presParOf" srcId="{DA8D5BA0-E890-4634-B058-8719116C6727}" destId="{ABC1D754-44AA-4D05-9579-92B74ABB573F}" srcOrd="0" destOrd="0" presId="urn:microsoft.com/office/officeart/2018/2/layout/IconVerticalSolidList"/>
    <dgm:cxn modelId="{38448E31-12B4-44B1-B00F-04DB98F0461B}" type="presParOf" srcId="{DA8D5BA0-E890-4634-B058-8719116C6727}" destId="{173BAA93-376D-4E36-B683-9ABB4DF7213C}" srcOrd="1" destOrd="0" presId="urn:microsoft.com/office/officeart/2018/2/layout/IconVerticalSolidList"/>
    <dgm:cxn modelId="{F6BC79EB-52AA-4E12-BE5D-97091B95F5D4}" type="presParOf" srcId="{DA8D5BA0-E890-4634-B058-8719116C6727}" destId="{A94A53E4-C721-4BA7-A34B-3B5857F74BC5}" srcOrd="2" destOrd="0" presId="urn:microsoft.com/office/officeart/2018/2/layout/IconVerticalSolidList"/>
    <dgm:cxn modelId="{3ABB318E-7166-4318-A8A8-87A83CFEADC3}" type="presParOf" srcId="{DA8D5BA0-E890-4634-B058-8719116C6727}" destId="{12241D49-DA56-410B-8DE6-2DDF07E89DD2}" srcOrd="3" destOrd="0" presId="urn:microsoft.com/office/officeart/2018/2/layout/IconVerticalSolidList"/>
    <dgm:cxn modelId="{9B77358D-CA96-4A6A-BBCC-B31CE30797D0}" type="presParOf" srcId="{DE86A75C-B5A3-4640-AB7C-A6BD37225686}" destId="{84B43CB1-2D78-443C-80BD-F919395EFD2B}" srcOrd="3" destOrd="0" presId="urn:microsoft.com/office/officeart/2018/2/layout/IconVerticalSolidList"/>
    <dgm:cxn modelId="{A039FDC2-A726-42E9-B10C-509CD20F1E23}" type="presParOf" srcId="{DE86A75C-B5A3-4640-AB7C-A6BD37225686}" destId="{8E215110-7EE6-4261-9080-F7603CF7090C}" srcOrd="4" destOrd="0" presId="urn:microsoft.com/office/officeart/2018/2/layout/IconVerticalSolidList"/>
    <dgm:cxn modelId="{DFD30C0C-589B-440B-A9C1-CC98D458D744}" type="presParOf" srcId="{8E215110-7EE6-4261-9080-F7603CF7090C}" destId="{7572EE4A-2043-4F23-B201-2D1AED7ADEA4}" srcOrd="0" destOrd="0" presId="urn:microsoft.com/office/officeart/2018/2/layout/IconVerticalSolidList"/>
    <dgm:cxn modelId="{627CB681-0B7B-4E30-A705-EAC997EDD8A4}" type="presParOf" srcId="{8E215110-7EE6-4261-9080-F7603CF7090C}" destId="{79BE783E-6DB7-4C37-90E1-1096AB252A5D}" srcOrd="1" destOrd="0" presId="urn:microsoft.com/office/officeart/2018/2/layout/IconVerticalSolidList"/>
    <dgm:cxn modelId="{8562F049-9A12-450F-9008-A5D7177F47B6}" type="presParOf" srcId="{8E215110-7EE6-4261-9080-F7603CF7090C}" destId="{0982DA0B-9DAC-4821-9862-78A7BE002932}" srcOrd="2" destOrd="0" presId="urn:microsoft.com/office/officeart/2018/2/layout/IconVerticalSolidList"/>
    <dgm:cxn modelId="{EAED2FB3-9745-4FB6-9C1C-15E9CCA25E3A}" type="presParOf" srcId="{8E215110-7EE6-4261-9080-F7603CF7090C}" destId="{52DF85BB-BFEC-4ABF-88CC-699D03B8E2B3}" srcOrd="3" destOrd="0" presId="urn:microsoft.com/office/officeart/2018/2/layout/IconVerticalSolidList"/>
    <dgm:cxn modelId="{C2F2A185-97CA-4214-92DD-0D886727D93E}" type="presParOf" srcId="{DE86A75C-B5A3-4640-AB7C-A6BD37225686}" destId="{4CE452C4-BB46-4872-A471-E4CE96899D57}" srcOrd="5" destOrd="0" presId="urn:microsoft.com/office/officeart/2018/2/layout/IconVerticalSolidList"/>
    <dgm:cxn modelId="{A1B2FE28-71CB-456D-BF4F-DC4D38C78550}" type="presParOf" srcId="{DE86A75C-B5A3-4640-AB7C-A6BD37225686}" destId="{618B4A5B-702C-4E7E-8ED7-7409EC20C5EF}" srcOrd="6" destOrd="0" presId="urn:microsoft.com/office/officeart/2018/2/layout/IconVerticalSolidList"/>
    <dgm:cxn modelId="{23FEB5EA-F8D2-4E82-BA70-7DF375732006}" type="presParOf" srcId="{618B4A5B-702C-4E7E-8ED7-7409EC20C5EF}" destId="{196BD68C-3F8E-415D-997D-BAA53A637A32}" srcOrd="0" destOrd="0" presId="urn:microsoft.com/office/officeart/2018/2/layout/IconVerticalSolidList"/>
    <dgm:cxn modelId="{238144A6-2116-43A7-B5D7-F2500395AA2F}" type="presParOf" srcId="{618B4A5B-702C-4E7E-8ED7-7409EC20C5EF}" destId="{AAC895BF-41AB-4CC1-9FCE-CBDD16CB7D4C}" srcOrd="1" destOrd="0" presId="urn:microsoft.com/office/officeart/2018/2/layout/IconVerticalSolidList"/>
    <dgm:cxn modelId="{37C78B01-750B-47C9-A376-455F3728E866}" type="presParOf" srcId="{618B4A5B-702C-4E7E-8ED7-7409EC20C5EF}" destId="{E8391C18-DCFF-4468-AA66-3893C7D3D6DA}" srcOrd="2" destOrd="0" presId="urn:microsoft.com/office/officeart/2018/2/layout/IconVerticalSolidList"/>
    <dgm:cxn modelId="{86E71852-A514-4595-911B-F17C64A20D0A}" type="presParOf" srcId="{618B4A5B-702C-4E7E-8ED7-7409EC20C5EF}" destId="{9CE7C9E8-F73A-495D-ABF6-8BD8EEC72E3A}"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7469353-B7E4-4F05-BF23-495CCB267C46}" type="doc">
      <dgm:prSet loTypeId="urn:microsoft.com/office/officeart/2018/5/layout/IconLeaf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ECCD5002-7DE0-443A-92CA-3ACBE2C611E4}">
      <dgm:prSet custT="1"/>
      <dgm:spPr/>
      <dgm:t>
        <a:bodyPr/>
        <a:lstStyle/>
        <a:p>
          <a:pPr>
            <a:defRPr cap="all"/>
          </a:pPr>
          <a:r>
            <a:rPr lang="en-US" sz="1800" cap="none" dirty="0"/>
            <a:t>Universities Can Fulfil Their Potential To Become Vehicles For Social Mobility, Driving Economic Growth And Sustainable Development</a:t>
          </a:r>
        </a:p>
      </dgm:t>
    </dgm:pt>
    <dgm:pt modelId="{87374CC4-D950-4BD0-ABAE-5979EDD40832}" type="parTrans" cxnId="{BABCADF6-9903-4370-8960-124670072817}">
      <dgm:prSet/>
      <dgm:spPr/>
      <dgm:t>
        <a:bodyPr/>
        <a:lstStyle/>
        <a:p>
          <a:endParaRPr lang="en-US"/>
        </a:p>
      </dgm:t>
    </dgm:pt>
    <dgm:pt modelId="{6FE1B31A-2946-48AF-9E07-1BBEF098A734}" type="sibTrans" cxnId="{BABCADF6-9903-4370-8960-124670072817}">
      <dgm:prSet/>
      <dgm:spPr/>
      <dgm:t>
        <a:bodyPr/>
        <a:lstStyle/>
        <a:p>
          <a:endParaRPr lang="en-US"/>
        </a:p>
      </dgm:t>
    </dgm:pt>
    <dgm:pt modelId="{A08AF841-7562-44D6-99A6-1FF5841079BA}">
      <dgm:prSet custT="1"/>
      <dgm:spPr/>
      <dgm:t>
        <a:bodyPr/>
        <a:lstStyle/>
        <a:p>
          <a:pPr>
            <a:defRPr cap="all"/>
          </a:pPr>
          <a:r>
            <a:rPr lang="en-US" sz="1800" cap="none" dirty="0"/>
            <a:t>Universities Have A Vital Role To Play In A Knowledge-based Economy.</a:t>
          </a:r>
        </a:p>
      </dgm:t>
    </dgm:pt>
    <dgm:pt modelId="{0F41EC16-494D-4BCA-9474-1CCA52B38501}" type="parTrans" cxnId="{E52E5822-F7DB-4ED4-BA0D-9937CA6343E5}">
      <dgm:prSet/>
      <dgm:spPr/>
      <dgm:t>
        <a:bodyPr/>
        <a:lstStyle/>
        <a:p>
          <a:endParaRPr lang="en-US"/>
        </a:p>
      </dgm:t>
    </dgm:pt>
    <dgm:pt modelId="{52764ABA-2F62-4E9E-B38D-7E6BAA9F26ED}" type="sibTrans" cxnId="{E52E5822-F7DB-4ED4-BA0D-9937CA6343E5}">
      <dgm:prSet/>
      <dgm:spPr/>
      <dgm:t>
        <a:bodyPr/>
        <a:lstStyle/>
        <a:p>
          <a:endParaRPr lang="en-US"/>
        </a:p>
      </dgm:t>
    </dgm:pt>
    <dgm:pt modelId="{3A063EA5-5B41-41B1-9EB0-F36F63A8059A}">
      <dgm:prSet custT="1"/>
      <dgm:spPr/>
      <dgm:t>
        <a:bodyPr/>
        <a:lstStyle/>
        <a:p>
          <a:pPr>
            <a:defRPr cap="all"/>
          </a:pPr>
          <a:r>
            <a:rPr lang="en-US" sz="1800" cap="none" dirty="0"/>
            <a:t>Universities Create Knowledge, Knowledge Fuels Innovations And Ideas.. Innovations Become Patents and Commercialized Research</a:t>
          </a:r>
          <a:endParaRPr lang="en-US" sz="1800" dirty="0"/>
        </a:p>
      </dgm:t>
    </dgm:pt>
    <dgm:pt modelId="{1B47308B-6E89-47E7-9C44-3BFB9F8089F7}" type="parTrans" cxnId="{4BCEF75A-42EA-4F49-BAD8-FF2C6F698F80}">
      <dgm:prSet/>
      <dgm:spPr/>
      <dgm:t>
        <a:bodyPr/>
        <a:lstStyle/>
        <a:p>
          <a:endParaRPr lang="en-US"/>
        </a:p>
      </dgm:t>
    </dgm:pt>
    <dgm:pt modelId="{93F14E8D-7DA3-41D9-8A2F-B2851B2ED9D8}" type="sibTrans" cxnId="{4BCEF75A-42EA-4F49-BAD8-FF2C6F698F80}">
      <dgm:prSet/>
      <dgm:spPr/>
      <dgm:t>
        <a:bodyPr/>
        <a:lstStyle/>
        <a:p>
          <a:endParaRPr lang="en-US"/>
        </a:p>
      </dgm:t>
    </dgm:pt>
    <dgm:pt modelId="{AB40B8FC-2A73-4059-94F8-2759DDE69F81}">
      <dgm:prSet custT="1"/>
      <dgm:spPr/>
      <dgm:t>
        <a:bodyPr/>
        <a:lstStyle/>
        <a:p>
          <a:pPr>
            <a:defRPr cap="all"/>
          </a:pPr>
          <a:r>
            <a:rPr lang="en-US" sz="1800" cap="none" dirty="0"/>
            <a:t>Universities Can Fuel Entrepreneurship, Which Will Form The Basis For Economic Growth In Africa</a:t>
          </a:r>
        </a:p>
      </dgm:t>
    </dgm:pt>
    <dgm:pt modelId="{170FE80C-7483-43B2-A6D2-C8856E597008}" type="parTrans" cxnId="{E4E5A638-85E4-485A-A6A1-74E4DAAA7B03}">
      <dgm:prSet/>
      <dgm:spPr/>
      <dgm:t>
        <a:bodyPr/>
        <a:lstStyle/>
        <a:p>
          <a:endParaRPr lang="en-US"/>
        </a:p>
      </dgm:t>
    </dgm:pt>
    <dgm:pt modelId="{2F2F1E95-70C0-46DA-81C9-A0C85F66E700}" type="sibTrans" cxnId="{E4E5A638-85E4-485A-A6A1-74E4DAAA7B03}">
      <dgm:prSet/>
      <dgm:spPr/>
      <dgm:t>
        <a:bodyPr/>
        <a:lstStyle/>
        <a:p>
          <a:endParaRPr lang="en-US"/>
        </a:p>
      </dgm:t>
    </dgm:pt>
    <dgm:pt modelId="{3DB9B450-ED3B-47AE-9278-76546832CCC3}" type="pres">
      <dgm:prSet presAssocID="{67469353-B7E4-4F05-BF23-495CCB267C46}" presName="root" presStyleCnt="0">
        <dgm:presLayoutVars>
          <dgm:dir/>
          <dgm:resizeHandles val="exact"/>
        </dgm:presLayoutVars>
      </dgm:prSet>
      <dgm:spPr/>
      <dgm:t>
        <a:bodyPr/>
        <a:lstStyle/>
        <a:p>
          <a:endParaRPr lang="en-US"/>
        </a:p>
      </dgm:t>
    </dgm:pt>
    <dgm:pt modelId="{8A681F97-BE49-4796-9CDE-7BADCA8D04C9}" type="pres">
      <dgm:prSet presAssocID="{ECCD5002-7DE0-443A-92CA-3ACBE2C611E4}" presName="compNode" presStyleCnt="0"/>
      <dgm:spPr/>
    </dgm:pt>
    <dgm:pt modelId="{4B8B1FC5-6BD8-41BF-8FB1-F51A21BB1524}" type="pres">
      <dgm:prSet presAssocID="{ECCD5002-7DE0-443A-92CA-3ACBE2C611E4}" presName="iconBgRect" presStyleLbl="bgShp" presStyleIdx="0" presStyleCnt="4"/>
      <dgm:spPr>
        <a:prstGeom prst="round2DiagRect">
          <a:avLst>
            <a:gd name="adj1" fmla="val 29727"/>
            <a:gd name="adj2" fmla="val 0"/>
          </a:avLst>
        </a:prstGeom>
      </dgm:spPr>
    </dgm:pt>
    <dgm:pt modelId="{5D9A3FFD-EBBE-4C7C-8DDD-F7BE41811F8E}" type="pres">
      <dgm:prSet presAssocID="{ECCD5002-7DE0-443A-92CA-3ACBE2C611E4}" presName="iconRect" presStyleLbl="node1" presStyleIdx="0" presStyleCnt="4"/>
      <dgm:spPr>
        <a:blipFill>
          <a:blip xmlns:r="http://schemas.openxmlformats.org/officeDocument/2006/relationships" r:embed="rId1" cstate="hq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t>
        <a:bodyPr/>
        <a:lstStyle/>
        <a:p>
          <a:endParaRPr lang="en-US"/>
        </a:p>
      </dgm:t>
      <dgm:extLst>
        <a:ext uri="{E40237B7-FDA0-4F09-8148-C483321AD2D9}">
          <dgm14:cNvPr xmlns:dgm14="http://schemas.microsoft.com/office/drawing/2010/diagram" id="0" name="" descr="Scooter"/>
        </a:ext>
      </dgm:extLst>
    </dgm:pt>
    <dgm:pt modelId="{D961AD46-2468-4AAF-A553-FCA0BB89313A}" type="pres">
      <dgm:prSet presAssocID="{ECCD5002-7DE0-443A-92CA-3ACBE2C611E4}" presName="spaceRect" presStyleCnt="0"/>
      <dgm:spPr/>
    </dgm:pt>
    <dgm:pt modelId="{2B098C42-49C3-42F0-8815-FAC7B4CCA71F}" type="pres">
      <dgm:prSet presAssocID="{ECCD5002-7DE0-443A-92CA-3ACBE2C611E4}" presName="textRect" presStyleLbl="revTx" presStyleIdx="0" presStyleCnt="4">
        <dgm:presLayoutVars>
          <dgm:chMax val="1"/>
          <dgm:chPref val="1"/>
        </dgm:presLayoutVars>
      </dgm:prSet>
      <dgm:spPr/>
      <dgm:t>
        <a:bodyPr/>
        <a:lstStyle/>
        <a:p>
          <a:endParaRPr lang="en-US"/>
        </a:p>
      </dgm:t>
    </dgm:pt>
    <dgm:pt modelId="{7A4AB4E1-2AF5-4105-A4CE-322F569BA0E1}" type="pres">
      <dgm:prSet presAssocID="{6FE1B31A-2946-48AF-9E07-1BBEF098A734}" presName="sibTrans" presStyleCnt="0"/>
      <dgm:spPr/>
    </dgm:pt>
    <dgm:pt modelId="{74B57FE7-D15E-4179-9DC0-509D112BB545}" type="pres">
      <dgm:prSet presAssocID="{A08AF841-7562-44D6-99A6-1FF5841079BA}" presName="compNode" presStyleCnt="0"/>
      <dgm:spPr/>
    </dgm:pt>
    <dgm:pt modelId="{5AFEB12E-0A35-4116-85AF-54E18E2C91A0}" type="pres">
      <dgm:prSet presAssocID="{A08AF841-7562-44D6-99A6-1FF5841079BA}" presName="iconBgRect" presStyleLbl="bgShp" presStyleIdx="1" presStyleCnt="4"/>
      <dgm:spPr>
        <a:prstGeom prst="round2DiagRect">
          <a:avLst>
            <a:gd name="adj1" fmla="val 29727"/>
            <a:gd name="adj2" fmla="val 0"/>
          </a:avLst>
        </a:prstGeom>
      </dgm:spPr>
    </dgm:pt>
    <dgm:pt modelId="{A3E5CE5A-8202-4469-A6BA-E44342398DB1}" type="pres">
      <dgm:prSet presAssocID="{A08AF841-7562-44D6-99A6-1FF5841079BA}" presName="iconRect" presStyleLbl="node1" presStyleIdx="1" presStyleCnt="4"/>
      <dgm:spPr>
        <a:blipFill>
          <a:blip xmlns:r="http://schemas.openxmlformats.org/officeDocument/2006/relationships"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t>
        <a:bodyPr/>
        <a:lstStyle/>
        <a:p>
          <a:endParaRPr lang="en-US"/>
        </a:p>
      </dgm:t>
      <dgm:extLst>
        <a:ext uri="{E40237B7-FDA0-4F09-8148-C483321AD2D9}">
          <dgm14:cNvPr xmlns:dgm14="http://schemas.microsoft.com/office/drawing/2010/diagram" id="0" name="" descr="Bitcoin"/>
        </a:ext>
      </dgm:extLst>
    </dgm:pt>
    <dgm:pt modelId="{9996BC7E-701D-4CA9-8D92-02F7E7EF82CC}" type="pres">
      <dgm:prSet presAssocID="{A08AF841-7562-44D6-99A6-1FF5841079BA}" presName="spaceRect" presStyleCnt="0"/>
      <dgm:spPr/>
    </dgm:pt>
    <dgm:pt modelId="{FECFE9BE-3A78-4FCB-814A-EDEC30EAF6C2}" type="pres">
      <dgm:prSet presAssocID="{A08AF841-7562-44D6-99A6-1FF5841079BA}" presName="textRect" presStyleLbl="revTx" presStyleIdx="1" presStyleCnt="4">
        <dgm:presLayoutVars>
          <dgm:chMax val="1"/>
          <dgm:chPref val="1"/>
        </dgm:presLayoutVars>
      </dgm:prSet>
      <dgm:spPr/>
      <dgm:t>
        <a:bodyPr/>
        <a:lstStyle/>
        <a:p>
          <a:endParaRPr lang="en-US"/>
        </a:p>
      </dgm:t>
    </dgm:pt>
    <dgm:pt modelId="{1C66ECA6-DCF4-4935-8CF1-9C1D51335D22}" type="pres">
      <dgm:prSet presAssocID="{52764ABA-2F62-4E9E-B38D-7E6BAA9F26ED}" presName="sibTrans" presStyleCnt="0"/>
      <dgm:spPr/>
    </dgm:pt>
    <dgm:pt modelId="{7C5112CD-D381-45C6-A2DE-7ED9C8354B9D}" type="pres">
      <dgm:prSet presAssocID="{3A063EA5-5B41-41B1-9EB0-F36F63A8059A}" presName="compNode" presStyleCnt="0"/>
      <dgm:spPr/>
    </dgm:pt>
    <dgm:pt modelId="{5BD1F292-754C-44E6-9EB6-7CA109532333}" type="pres">
      <dgm:prSet presAssocID="{3A063EA5-5B41-41B1-9EB0-F36F63A8059A}" presName="iconBgRect" presStyleLbl="bgShp" presStyleIdx="2" presStyleCnt="4"/>
      <dgm:spPr>
        <a:prstGeom prst="round2DiagRect">
          <a:avLst>
            <a:gd name="adj1" fmla="val 29727"/>
            <a:gd name="adj2" fmla="val 0"/>
          </a:avLst>
        </a:prstGeom>
      </dgm:spPr>
    </dgm:pt>
    <dgm:pt modelId="{558A0F0B-3DBC-43FE-A289-D82BB92EFF32}" type="pres">
      <dgm:prSet presAssocID="{3A063EA5-5B41-41B1-9EB0-F36F63A8059A}" presName="iconRect" presStyleLbl="node1" presStyleIdx="2" presStyleCnt="4"/>
      <dgm:spPr>
        <a:blipFill>
          <a:blip xmlns:r="http://schemas.openxmlformats.org/officeDocument/2006/relationships" r:embed="rId5" cstate="hq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t>
        <a:bodyPr/>
        <a:lstStyle/>
        <a:p>
          <a:endParaRPr lang="en-US"/>
        </a:p>
      </dgm:t>
      <dgm:extLst>
        <a:ext uri="{E40237B7-FDA0-4F09-8148-C483321AD2D9}">
          <dgm14:cNvPr xmlns:dgm14="http://schemas.microsoft.com/office/drawing/2010/diagram" id="0" name="" descr="Light Bulb and Gear"/>
        </a:ext>
      </dgm:extLst>
    </dgm:pt>
    <dgm:pt modelId="{6A8717AA-6A92-41DA-B75C-C05079BCF676}" type="pres">
      <dgm:prSet presAssocID="{3A063EA5-5B41-41B1-9EB0-F36F63A8059A}" presName="spaceRect" presStyleCnt="0"/>
      <dgm:spPr/>
    </dgm:pt>
    <dgm:pt modelId="{30DD92BF-FEE5-4F64-B7EC-6C87C2D09743}" type="pres">
      <dgm:prSet presAssocID="{3A063EA5-5B41-41B1-9EB0-F36F63A8059A}" presName="textRect" presStyleLbl="revTx" presStyleIdx="2" presStyleCnt="4">
        <dgm:presLayoutVars>
          <dgm:chMax val="1"/>
          <dgm:chPref val="1"/>
        </dgm:presLayoutVars>
      </dgm:prSet>
      <dgm:spPr/>
      <dgm:t>
        <a:bodyPr/>
        <a:lstStyle/>
        <a:p>
          <a:endParaRPr lang="en-US"/>
        </a:p>
      </dgm:t>
    </dgm:pt>
    <dgm:pt modelId="{371934F3-65E0-4AA4-B3D6-EF235E6DC7BA}" type="pres">
      <dgm:prSet presAssocID="{93F14E8D-7DA3-41D9-8A2F-B2851B2ED9D8}" presName="sibTrans" presStyleCnt="0"/>
      <dgm:spPr/>
    </dgm:pt>
    <dgm:pt modelId="{FA4E2A81-06A1-4A50-BEED-CF8F0ACB7E65}" type="pres">
      <dgm:prSet presAssocID="{AB40B8FC-2A73-4059-94F8-2759DDE69F81}" presName="compNode" presStyleCnt="0"/>
      <dgm:spPr/>
    </dgm:pt>
    <dgm:pt modelId="{FF562C29-860E-4162-984A-3BCC2B7D10CD}" type="pres">
      <dgm:prSet presAssocID="{AB40B8FC-2A73-4059-94F8-2759DDE69F81}" presName="iconBgRect" presStyleLbl="bgShp" presStyleIdx="3" presStyleCnt="4"/>
      <dgm:spPr>
        <a:prstGeom prst="round2DiagRect">
          <a:avLst>
            <a:gd name="adj1" fmla="val 29727"/>
            <a:gd name="adj2" fmla="val 0"/>
          </a:avLst>
        </a:prstGeom>
      </dgm:spPr>
    </dgm:pt>
    <dgm:pt modelId="{5E006758-175A-4376-9ABF-F1D0A1ADC7C8}" type="pres">
      <dgm:prSet presAssocID="{AB40B8FC-2A73-4059-94F8-2759DDE69F81}" presName="iconRect" presStyleLbl="node1" presStyleIdx="3" presStyleCnt="4"/>
      <dgm:spPr>
        <a:blipFill>
          <a:blip xmlns:r="http://schemas.openxmlformats.org/officeDocument/2006/relationships" r:embed="rId7" cstate="hq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a:noFill/>
        </a:ln>
      </dgm:spPr>
      <dgm:t>
        <a:bodyPr/>
        <a:lstStyle/>
        <a:p>
          <a:endParaRPr lang="en-US"/>
        </a:p>
      </dgm:t>
      <dgm:extLst>
        <a:ext uri="{E40237B7-FDA0-4F09-8148-C483321AD2D9}">
          <dgm14:cNvPr xmlns:dgm14="http://schemas.microsoft.com/office/drawing/2010/diagram" id="0" name="" descr="Business Growth"/>
        </a:ext>
      </dgm:extLst>
    </dgm:pt>
    <dgm:pt modelId="{6FDD3701-1DAB-4B2D-B6BD-77B7E94DF0B0}" type="pres">
      <dgm:prSet presAssocID="{AB40B8FC-2A73-4059-94F8-2759DDE69F81}" presName="spaceRect" presStyleCnt="0"/>
      <dgm:spPr/>
    </dgm:pt>
    <dgm:pt modelId="{B71B6491-9DE6-4238-A575-DA4C864387CC}" type="pres">
      <dgm:prSet presAssocID="{AB40B8FC-2A73-4059-94F8-2759DDE69F81}" presName="textRect" presStyleLbl="revTx" presStyleIdx="3" presStyleCnt="4">
        <dgm:presLayoutVars>
          <dgm:chMax val="1"/>
          <dgm:chPref val="1"/>
        </dgm:presLayoutVars>
      </dgm:prSet>
      <dgm:spPr/>
      <dgm:t>
        <a:bodyPr/>
        <a:lstStyle/>
        <a:p>
          <a:endParaRPr lang="en-US"/>
        </a:p>
      </dgm:t>
    </dgm:pt>
  </dgm:ptLst>
  <dgm:cxnLst>
    <dgm:cxn modelId="{EA2372A1-DC24-4242-B26B-B3343219877D}" type="presOf" srcId="{3A063EA5-5B41-41B1-9EB0-F36F63A8059A}" destId="{30DD92BF-FEE5-4F64-B7EC-6C87C2D09743}" srcOrd="0" destOrd="0" presId="urn:microsoft.com/office/officeart/2018/5/layout/IconLeafLabelList"/>
    <dgm:cxn modelId="{E52E5822-F7DB-4ED4-BA0D-9937CA6343E5}" srcId="{67469353-B7E4-4F05-BF23-495CCB267C46}" destId="{A08AF841-7562-44D6-99A6-1FF5841079BA}" srcOrd="1" destOrd="0" parTransId="{0F41EC16-494D-4BCA-9474-1CCA52B38501}" sibTransId="{52764ABA-2F62-4E9E-B38D-7E6BAA9F26ED}"/>
    <dgm:cxn modelId="{C689E358-5F07-4F30-BAE9-AD23BDF4B91E}" type="presOf" srcId="{A08AF841-7562-44D6-99A6-1FF5841079BA}" destId="{FECFE9BE-3A78-4FCB-814A-EDEC30EAF6C2}" srcOrd="0" destOrd="0" presId="urn:microsoft.com/office/officeart/2018/5/layout/IconLeafLabelList"/>
    <dgm:cxn modelId="{E4E5A638-85E4-485A-A6A1-74E4DAAA7B03}" srcId="{67469353-B7E4-4F05-BF23-495CCB267C46}" destId="{AB40B8FC-2A73-4059-94F8-2759DDE69F81}" srcOrd="3" destOrd="0" parTransId="{170FE80C-7483-43B2-A6D2-C8856E597008}" sibTransId="{2F2F1E95-70C0-46DA-81C9-A0C85F66E700}"/>
    <dgm:cxn modelId="{BABCADF6-9903-4370-8960-124670072817}" srcId="{67469353-B7E4-4F05-BF23-495CCB267C46}" destId="{ECCD5002-7DE0-443A-92CA-3ACBE2C611E4}" srcOrd="0" destOrd="0" parTransId="{87374CC4-D950-4BD0-ABAE-5979EDD40832}" sibTransId="{6FE1B31A-2946-48AF-9E07-1BBEF098A734}"/>
    <dgm:cxn modelId="{5859CFE5-748F-4290-9591-B341E0DFC5DD}" type="presOf" srcId="{AB40B8FC-2A73-4059-94F8-2759DDE69F81}" destId="{B71B6491-9DE6-4238-A575-DA4C864387CC}" srcOrd="0" destOrd="0" presId="urn:microsoft.com/office/officeart/2018/5/layout/IconLeafLabelList"/>
    <dgm:cxn modelId="{952D86EA-524F-49C2-9B83-D64C560B31F7}" type="presOf" srcId="{67469353-B7E4-4F05-BF23-495CCB267C46}" destId="{3DB9B450-ED3B-47AE-9278-76546832CCC3}" srcOrd="0" destOrd="0" presId="urn:microsoft.com/office/officeart/2018/5/layout/IconLeafLabelList"/>
    <dgm:cxn modelId="{8DDBB1CD-AEAD-47F0-B74A-5DE775793B75}" type="presOf" srcId="{ECCD5002-7DE0-443A-92CA-3ACBE2C611E4}" destId="{2B098C42-49C3-42F0-8815-FAC7B4CCA71F}" srcOrd="0" destOrd="0" presId="urn:microsoft.com/office/officeart/2018/5/layout/IconLeafLabelList"/>
    <dgm:cxn modelId="{4BCEF75A-42EA-4F49-BAD8-FF2C6F698F80}" srcId="{67469353-B7E4-4F05-BF23-495CCB267C46}" destId="{3A063EA5-5B41-41B1-9EB0-F36F63A8059A}" srcOrd="2" destOrd="0" parTransId="{1B47308B-6E89-47E7-9C44-3BFB9F8089F7}" sibTransId="{93F14E8D-7DA3-41D9-8A2F-B2851B2ED9D8}"/>
    <dgm:cxn modelId="{7348DF1D-F9A6-41EF-9ED7-B378A35E671D}" type="presParOf" srcId="{3DB9B450-ED3B-47AE-9278-76546832CCC3}" destId="{8A681F97-BE49-4796-9CDE-7BADCA8D04C9}" srcOrd="0" destOrd="0" presId="urn:microsoft.com/office/officeart/2018/5/layout/IconLeafLabelList"/>
    <dgm:cxn modelId="{D7744836-FF26-4FB1-B2E6-3FF548A5C967}" type="presParOf" srcId="{8A681F97-BE49-4796-9CDE-7BADCA8D04C9}" destId="{4B8B1FC5-6BD8-41BF-8FB1-F51A21BB1524}" srcOrd="0" destOrd="0" presId="urn:microsoft.com/office/officeart/2018/5/layout/IconLeafLabelList"/>
    <dgm:cxn modelId="{A2E9C9FC-33DA-4545-BA14-C9C9538A6B05}" type="presParOf" srcId="{8A681F97-BE49-4796-9CDE-7BADCA8D04C9}" destId="{5D9A3FFD-EBBE-4C7C-8DDD-F7BE41811F8E}" srcOrd="1" destOrd="0" presId="urn:microsoft.com/office/officeart/2018/5/layout/IconLeafLabelList"/>
    <dgm:cxn modelId="{E938D515-F9DE-4898-84BC-0FF36DDB75E2}" type="presParOf" srcId="{8A681F97-BE49-4796-9CDE-7BADCA8D04C9}" destId="{D961AD46-2468-4AAF-A553-FCA0BB89313A}" srcOrd="2" destOrd="0" presId="urn:microsoft.com/office/officeart/2018/5/layout/IconLeafLabelList"/>
    <dgm:cxn modelId="{C18EF803-1AD1-4559-9EF0-4F0F1A960667}" type="presParOf" srcId="{8A681F97-BE49-4796-9CDE-7BADCA8D04C9}" destId="{2B098C42-49C3-42F0-8815-FAC7B4CCA71F}" srcOrd="3" destOrd="0" presId="urn:microsoft.com/office/officeart/2018/5/layout/IconLeafLabelList"/>
    <dgm:cxn modelId="{A8D5632A-7ECE-4193-A484-0C66B696FA6B}" type="presParOf" srcId="{3DB9B450-ED3B-47AE-9278-76546832CCC3}" destId="{7A4AB4E1-2AF5-4105-A4CE-322F569BA0E1}" srcOrd="1" destOrd="0" presId="urn:microsoft.com/office/officeart/2018/5/layout/IconLeafLabelList"/>
    <dgm:cxn modelId="{7781183F-C2B8-4493-9712-8A9149EBB9E2}" type="presParOf" srcId="{3DB9B450-ED3B-47AE-9278-76546832CCC3}" destId="{74B57FE7-D15E-4179-9DC0-509D112BB545}" srcOrd="2" destOrd="0" presId="urn:microsoft.com/office/officeart/2018/5/layout/IconLeafLabelList"/>
    <dgm:cxn modelId="{DA8B7661-20A4-4F3C-9319-5544D108623B}" type="presParOf" srcId="{74B57FE7-D15E-4179-9DC0-509D112BB545}" destId="{5AFEB12E-0A35-4116-85AF-54E18E2C91A0}" srcOrd="0" destOrd="0" presId="urn:microsoft.com/office/officeart/2018/5/layout/IconLeafLabelList"/>
    <dgm:cxn modelId="{B642086E-5775-4221-9E53-162A644510B0}" type="presParOf" srcId="{74B57FE7-D15E-4179-9DC0-509D112BB545}" destId="{A3E5CE5A-8202-4469-A6BA-E44342398DB1}" srcOrd="1" destOrd="0" presId="urn:microsoft.com/office/officeart/2018/5/layout/IconLeafLabelList"/>
    <dgm:cxn modelId="{F4A26D69-94B5-4BD2-AFD3-CC9E1EE21394}" type="presParOf" srcId="{74B57FE7-D15E-4179-9DC0-509D112BB545}" destId="{9996BC7E-701D-4CA9-8D92-02F7E7EF82CC}" srcOrd="2" destOrd="0" presId="urn:microsoft.com/office/officeart/2018/5/layout/IconLeafLabelList"/>
    <dgm:cxn modelId="{599376FF-4F1E-4DA7-A871-8697D41633E3}" type="presParOf" srcId="{74B57FE7-D15E-4179-9DC0-509D112BB545}" destId="{FECFE9BE-3A78-4FCB-814A-EDEC30EAF6C2}" srcOrd="3" destOrd="0" presId="urn:microsoft.com/office/officeart/2018/5/layout/IconLeafLabelList"/>
    <dgm:cxn modelId="{3726AEC8-7FA6-4BA2-B0B6-3B33F4CFA12E}" type="presParOf" srcId="{3DB9B450-ED3B-47AE-9278-76546832CCC3}" destId="{1C66ECA6-DCF4-4935-8CF1-9C1D51335D22}" srcOrd="3" destOrd="0" presId="urn:microsoft.com/office/officeart/2018/5/layout/IconLeafLabelList"/>
    <dgm:cxn modelId="{E2E3F49B-B919-4BAC-8EB4-5DB6871747BB}" type="presParOf" srcId="{3DB9B450-ED3B-47AE-9278-76546832CCC3}" destId="{7C5112CD-D381-45C6-A2DE-7ED9C8354B9D}" srcOrd="4" destOrd="0" presId="urn:microsoft.com/office/officeart/2018/5/layout/IconLeafLabelList"/>
    <dgm:cxn modelId="{682C5B68-9512-4423-AC65-2D12B48F86D7}" type="presParOf" srcId="{7C5112CD-D381-45C6-A2DE-7ED9C8354B9D}" destId="{5BD1F292-754C-44E6-9EB6-7CA109532333}" srcOrd="0" destOrd="0" presId="urn:microsoft.com/office/officeart/2018/5/layout/IconLeafLabelList"/>
    <dgm:cxn modelId="{9353B92E-2C2F-4F1E-8BED-5A652048B6CA}" type="presParOf" srcId="{7C5112CD-D381-45C6-A2DE-7ED9C8354B9D}" destId="{558A0F0B-3DBC-43FE-A289-D82BB92EFF32}" srcOrd="1" destOrd="0" presId="urn:microsoft.com/office/officeart/2018/5/layout/IconLeafLabelList"/>
    <dgm:cxn modelId="{6C704D98-685C-4E9A-AB33-4C142F72D680}" type="presParOf" srcId="{7C5112CD-D381-45C6-A2DE-7ED9C8354B9D}" destId="{6A8717AA-6A92-41DA-B75C-C05079BCF676}" srcOrd="2" destOrd="0" presId="urn:microsoft.com/office/officeart/2018/5/layout/IconLeafLabelList"/>
    <dgm:cxn modelId="{7CB846D3-EF9F-4889-9A76-E5D66EB688A3}" type="presParOf" srcId="{7C5112CD-D381-45C6-A2DE-7ED9C8354B9D}" destId="{30DD92BF-FEE5-4F64-B7EC-6C87C2D09743}" srcOrd="3" destOrd="0" presId="urn:microsoft.com/office/officeart/2018/5/layout/IconLeafLabelList"/>
    <dgm:cxn modelId="{4D1B3DD7-862A-4AFA-8783-002009B44763}" type="presParOf" srcId="{3DB9B450-ED3B-47AE-9278-76546832CCC3}" destId="{371934F3-65E0-4AA4-B3D6-EF235E6DC7BA}" srcOrd="5" destOrd="0" presId="urn:microsoft.com/office/officeart/2018/5/layout/IconLeafLabelList"/>
    <dgm:cxn modelId="{44C40FD4-D551-4F2C-912A-39635735FD31}" type="presParOf" srcId="{3DB9B450-ED3B-47AE-9278-76546832CCC3}" destId="{FA4E2A81-06A1-4A50-BEED-CF8F0ACB7E65}" srcOrd="6" destOrd="0" presId="urn:microsoft.com/office/officeart/2018/5/layout/IconLeafLabelList"/>
    <dgm:cxn modelId="{7DE85324-6397-4E88-858A-9E40A54557D5}" type="presParOf" srcId="{FA4E2A81-06A1-4A50-BEED-CF8F0ACB7E65}" destId="{FF562C29-860E-4162-984A-3BCC2B7D10CD}" srcOrd="0" destOrd="0" presId="urn:microsoft.com/office/officeart/2018/5/layout/IconLeafLabelList"/>
    <dgm:cxn modelId="{F094606B-6711-4B79-B5EA-646A19ABBF06}" type="presParOf" srcId="{FA4E2A81-06A1-4A50-BEED-CF8F0ACB7E65}" destId="{5E006758-175A-4376-9ABF-F1D0A1ADC7C8}" srcOrd="1" destOrd="0" presId="urn:microsoft.com/office/officeart/2018/5/layout/IconLeafLabelList"/>
    <dgm:cxn modelId="{7CE06ADE-EDA2-4003-B569-F4DF872523FF}" type="presParOf" srcId="{FA4E2A81-06A1-4A50-BEED-CF8F0ACB7E65}" destId="{6FDD3701-1DAB-4B2D-B6BD-77B7E94DF0B0}" srcOrd="2" destOrd="0" presId="urn:microsoft.com/office/officeart/2018/5/layout/IconLeafLabelList"/>
    <dgm:cxn modelId="{0759BBEA-EDE7-4AE5-88D7-DBEED13CE0F1}" type="presParOf" srcId="{FA4E2A81-06A1-4A50-BEED-CF8F0ACB7E65}" destId="{B71B6491-9DE6-4238-A575-DA4C864387CC}" srcOrd="3" destOrd="0" presId="urn:microsoft.com/office/officeart/2018/5/layout/IconLeaf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5AA051E-F869-44E3-B263-BB63D985F8F3}" type="doc">
      <dgm:prSet loTypeId="urn:microsoft.com/office/officeart/2008/layout/LinedList" loCatId="list" qsTypeId="urn:microsoft.com/office/officeart/2005/8/quickstyle/simple4" qsCatId="simple" csTypeId="urn:microsoft.com/office/officeart/2005/8/colors/colorful2" csCatId="colorful" phldr="1"/>
      <dgm:spPr/>
      <dgm:t>
        <a:bodyPr/>
        <a:lstStyle/>
        <a:p>
          <a:endParaRPr lang="en-US"/>
        </a:p>
      </dgm:t>
    </dgm:pt>
    <dgm:pt modelId="{ECAC74B5-C2DC-4FA5-95D4-DA7A046BB307}">
      <dgm:prSet/>
      <dgm:spPr/>
      <dgm:t>
        <a:bodyPr/>
        <a:lstStyle/>
        <a:p>
          <a:r>
            <a:rPr lang="en-US" b="1"/>
            <a:t>How and to what extent can entrepreneurialism in universities help advance social mobility?</a:t>
          </a:r>
          <a:endParaRPr lang="en-US"/>
        </a:p>
      </dgm:t>
    </dgm:pt>
    <dgm:pt modelId="{35E654DC-99E5-4200-99E5-7232B8F5EA0A}" type="parTrans" cxnId="{E1CB5A07-732A-4238-946C-EAEBAB80D552}">
      <dgm:prSet/>
      <dgm:spPr/>
      <dgm:t>
        <a:bodyPr/>
        <a:lstStyle/>
        <a:p>
          <a:endParaRPr lang="en-US"/>
        </a:p>
      </dgm:t>
    </dgm:pt>
    <dgm:pt modelId="{CCFFE7A8-5C60-4348-88B9-11E9E3684434}" type="sibTrans" cxnId="{E1CB5A07-732A-4238-946C-EAEBAB80D552}">
      <dgm:prSet/>
      <dgm:spPr/>
      <dgm:t>
        <a:bodyPr/>
        <a:lstStyle/>
        <a:p>
          <a:endParaRPr lang="en-US"/>
        </a:p>
      </dgm:t>
    </dgm:pt>
    <dgm:pt modelId="{E250A6CE-D4CB-4FBA-8EEA-B2E42091AA7B}">
      <dgm:prSet/>
      <dgm:spPr/>
      <dgm:t>
        <a:bodyPr/>
        <a:lstStyle/>
        <a:p>
          <a:r>
            <a:rPr lang="en-US" b="1" dirty="0"/>
            <a:t>What are the key challenges that hinder universities in Africa from going entrepreneurial?</a:t>
          </a:r>
          <a:endParaRPr lang="en-US" dirty="0"/>
        </a:p>
      </dgm:t>
    </dgm:pt>
    <dgm:pt modelId="{87DC9B04-DBD5-43B6-8FFF-13F9B757B3AE}" type="parTrans" cxnId="{66FA7C79-3BC0-4138-B3FF-E7B1FB61F529}">
      <dgm:prSet/>
      <dgm:spPr/>
      <dgm:t>
        <a:bodyPr/>
        <a:lstStyle/>
        <a:p>
          <a:endParaRPr lang="en-US"/>
        </a:p>
      </dgm:t>
    </dgm:pt>
    <dgm:pt modelId="{FDFAC225-4C99-4E11-BF20-0FDBA16D742F}" type="sibTrans" cxnId="{66FA7C79-3BC0-4138-B3FF-E7B1FB61F529}">
      <dgm:prSet/>
      <dgm:spPr/>
      <dgm:t>
        <a:bodyPr/>
        <a:lstStyle/>
        <a:p>
          <a:endParaRPr lang="en-US"/>
        </a:p>
      </dgm:t>
    </dgm:pt>
    <dgm:pt modelId="{E8E6AA52-1B42-4B35-A64A-EB3900D99873}" type="pres">
      <dgm:prSet presAssocID="{05AA051E-F869-44E3-B263-BB63D985F8F3}" presName="vert0" presStyleCnt="0">
        <dgm:presLayoutVars>
          <dgm:dir/>
          <dgm:animOne val="branch"/>
          <dgm:animLvl val="lvl"/>
        </dgm:presLayoutVars>
      </dgm:prSet>
      <dgm:spPr/>
      <dgm:t>
        <a:bodyPr/>
        <a:lstStyle/>
        <a:p>
          <a:endParaRPr lang="en-US"/>
        </a:p>
      </dgm:t>
    </dgm:pt>
    <dgm:pt modelId="{BE19D64E-76F3-434F-83B4-6926B0EC8D94}" type="pres">
      <dgm:prSet presAssocID="{ECAC74B5-C2DC-4FA5-95D4-DA7A046BB307}" presName="thickLine" presStyleLbl="alignNode1" presStyleIdx="0" presStyleCnt="2"/>
      <dgm:spPr/>
    </dgm:pt>
    <dgm:pt modelId="{E567DD07-EFC7-4802-802D-84610045BB61}" type="pres">
      <dgm:prSet presAssocID="{ECAC74B5-C2DC-4FA5-95D4-DA7A046BB307}" presName="horz1" presStyleCnt="0"/>
      <dgm:spPr/>
    </dgm:pt>
    <dgm:pt modelId="{DEC9324D-ED54-409B-98E4-9E8280DD33AD}" type="pres">
      <dgm:prSet presAssocID="{ECAC74B5-C2DC-4FA5-95D4-DA7A046BB307}" presName="tx1" presStyleLbl="revTx" presStyleIdx="0" presStyleCnt="2"/>
      <dgm:spPr/>
      <dgm:t>
        <a:bodyPr/>
        <a:lstStyle/>
        <a:p>
          <a:endParaRPr lang="en-US"/>
        </a:p>
      </dgm:t>
    </dgm:pt>
    <dgm:pt modelId="{4AF5EA3E-F3C1-4B5B-B414-8BEF8B852130}" type="pres">
      <dgm:prSet presAssocID="{ECAC74B5-C2DC-4FA5-95D4-DA7A046BB307}" presName="vert1" presStyleCnt="0"/>
      <dgm:spPr/>
    </dgm:pt>
    <dgm:pt modelId="{3E81B151-9691-42EB-80DD-ABAF9D66E279}" type="pres">
      <dgm:prSet presAssocID="{E250A6CE-D4CB-4FBA-8EEA-B2E42091AA7B}" presName="thickLine" presStyleLbl="alignNode1" presStyleIdx="1" presStyleCnt="2"/>
      <dgm:spPr/>
    </dgm:pt>
    <dgm:pt modelId="{AA4EE5F8-A3AF-442E-999F-0BFAAA467F24}" type="pres">
      <dgm:prSet presAssocID="{E250A6CE-D4CB-4FBA-8EEA-B2E42091AA7B}" presName="horz1" presStyleCnt="0"/>
      <dgm:spPr/>
    </dgm:pt>
    <dgm:pt modelId="{1C5ADE52-9584-40B5-BFC8-7494B354D0F8}" type="pres">
      <dgm:prSet presAssocID="{E250A6CE-D4CB-4FBA-8EEA-B2E42091AA7B}" presName="tx1" presStyleLbl="revTx" presStyleIdx="1" presStyleCnt="2"/>
      <dgm:spPr/>
      <dgm:t>
        <a:bodyPr/>
        <a:lstStyle/>
        <a:p>
          <a:endParaRPr lang="en-US"/>
        </a:p>
      </dgm:t>
    </dgm:pt>
    <dgm:pt modelId="{A16286C2-55BA-4780-8165-3106ACF5AB25}" type="pres">
      <dgm:prSet presAssocID="{E250A6CE-D4CB-4FBA-8EEA-B2E42091AA7B}" presName="vert1" presStyleCnt="0"/>
      <dgm:spPr/>
    </dgm:pt>
  </dgm:ptLst>
  <dgm:cxnLst>
    <dgm:cxn modelId="{0FC902F2-FC5F-473F-9D79-B5C411E038E0}" type="presOf" srcId="{E250A6CE-D4CB-4FBA-8EEA-B2E42091AA7B}" destId="{1C5ADE52-9584-40B5-BFC8-7494B354D0F8}" srcOrd="0" destOrd="0" presId="urn:microsoft.com/office/officeart/2008/layout/LinedList"/>
    <dgm:cxn modelId="{66FA7C79-3BC0-4138-B3FF-E7B1FB61F529}" srcId="{05AA051E-F869-44E3-B263-BB63D985F8F3}" destId="{E250A6CE-D4CB-4FBA-8EEA-B2E42091AA7B}" srcOrd="1" destOrd="0" parTransId="{87DC9B04-DBD5-43B6-8FFF-13F9B757B3AE}" sibTransId="{FDFAC225-4C99-4E11-BF20-0FDBA16D742F}"/>
    <dgm:cxn modelId="{E1CB5A07-732A-4238-946C-EAEBAB80D552}" srcId="{05AA051E-F869-44E3-B263-BB63D985F8F3}" destId="{ECAC74B5-C2DC-4FA5-95D4-DA7A046BB307}" srcOrd="0" destOrd="0" parTransId="{35E654DC-99E5-4200-99E5-7232B8F5EA0A}" sibTransId="{CCFFE7A8-5C60-4348-88B9-11E9E3684434}"/>
    <dgm:cxn modelId="{D29D16BE-DAB1-472F-A7A7-5EEC326D778A}" type="presOf" srcId="{ECAC74B5-C2DC-4FA5-95D4-DA7A046BB307}" destId="{DEC9324D-ED54-409B-98E4-9E8280DD33AD}" srcOrd="0" destOrd="0" presId="urn:microsoft.com/office/officeart/2008/layout/LinedList"/>
    <dgm:cxn modelId="{610712EC-CA0C-4B5A-8778-7D04CDD38B61}" type="presOf" srcId="{05AA051E-F869-44E3-B263-BB63D985F8F3}" destId="{E8E6AA52-1B42-4B35-A64A-EB3900D99873}" srcOrd="0" destOrd="0" presId="urn:microsoft.com/office/officeart/2008/layout/LinedList"/>
    <dgm:cxn modelId="{076B6F31-A305-4FC9-AB0C-2151FBA2B7AF}" type="presParOf" srcId="{E8E6AA52-1B42-4B35-A64A-EB3900D99873}" destId="{BE19D64E-76F3-434F-83B4-6926B0EC8D94}" srcOrd="0" destOrd="0" presId="urn:microsoft.com/office/officeart/2008/layout/LinedList"/>
    <dgm:cxn modelId="{FBC96883-E385-45FC-A9B5-8951F1F521D9}" type="presParOf" srcId="{E8E6AA52-1B42-4B35-A64A-EB3900D99873}" destId="{E567DD07-EFC7-4802-802D-84610045BB61}" srcOrd="1" destOrd="0" presId="urn:microsoft.com/office/officeart/2008/layout/LinedList"/>
    <dgm:cxn modelId="{F0A5B992-DA86-40FB-90DC-9AD90EA9F38A}" type="presParOf" srcId="{E567DD07-EFC7-4802-802D-84610045BB61}" destId="{DEC9324D-ED54-409B-98E4-9E8280DD33AD}" srcOrd="0" destOrd="0" presId="urn:microsoft.com/office/officeart/2008/layout/LinedList"/>
    <dgm:cxn modelId="{6C6289DC-00BA-4CCD-AB77-40013EB186FE}" type="presParOf" srcId="{E567DD07-EFC7-4802-802D-84610045BB61}" destId="{4AF5EA3E-F3C1-4B5B-B414-8BEF8B852130}" srcOrd="1" destOrd="0" presId="urn:microsoft.com/office/officeart/2008/layout/LinedList"/>
    <dgm:cxn modelId="{6D48BD7B-5205-4E6F-8C22-101BEB8FA721}" type="presParOf" srcId="{E8E6AA52-1B42-4B35-A64A-EB3900D99873}" destId="{3E81B151-9691-42EB-80DD-ABAF9D66E279}" srcOrd="2" destOrd="0" presId="urn:microsoft.com/office/officeart/2008/layout/LinedList"/>
    <dgm:cxn modelId="{80D21FB3-71AE-40A8-A920-91C0CF6B2B84}" type="presParOf" srcId="{E8E6AA52-1B42-4B35-A64A-EB3900D99873}" destId="{AA4EE5F8-A3AF-442E-999F-0BFAAA467F24}" srcOrd="3" destOrd="0" presId="urn:microsoft.com/office/officeart/2008/layout/LinedList"/>
    <dgm:cxn modelId="{54CD97D6-1ECB-40D5-8936-4403BAD26363}" type="presParOf" srcId="{AA4EE5F8-A3AF-442E-999F-0BFAAA467F24}" destId="{1C5ADE52-9584-40B5-BFC8-7494B354D0F8}" srcOrd="0" destOrd="0" presId="urn:microsoft.com/office/officeart/2008/layout/LinedList"/>
    <dgm:cxn modelId="{4A3A7A5A-2CDE-40C4-8CE1-BB445CA11585}" type="presParOf" srcId="{AA4EE5F8-A3AF-442E-999F-0BFAAA467F24}" destId="{A16286C2-55BA-4780-8165-3106ACF5AB25}"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B09EC4C-158F-4F5F-8C25-6FC8DEC6AB9B}" type="doc">
      <dgm:prSet loTypeId="urn:microsoft.com/office/officeart/2005/8/layout/hierarchy1" loCatId="hierarchy" qsTypeId="urn:microsoft.com/office/officeart/2005/8/quickstyle/simple4" qsCatId="simple" csTypeId="urn:microsoft.com/office/officeart/2005/8/colors/accent1_2" csCatId="accent1"/>
      <dgm:spPr/>
      <dgm:t>
        <a:bodyPr/>
        <a:lstStyle/>
        <a:p>
          <a:endParaRPr lang="en-US"/>
        </a:p>
      </dgm:t>
    </dgm:pt>
    <dgm:pt modelId="{9BF6253B-0B39-48F7-9B67-3716DF08D120}">
      <dgm:prSet/>
      <dgm:spPr/>
      <dgm:t>
        <a:bodyPr/>
        <a:lstStyle/>
        <a:p>
          <a:r>
            <a:rPr lang="en-US"/>
            <a:t>Three existing data sets were be linked to answer the research questions:</a:t>
          </a:r>
        </a:p>
      </dgm:t>
    </dgm:pt>
    <dgm:pt modelId="{D89BF70B-58B9-4397-940A-D76C58F2E250}" type="parTrans" cxnId="{DE071C96-D7EA-41A7-B9CA-EFEEEF618CE7}">
      <dgm:prSet/>
      <dgm:spPr/>
      <dgm:t>
        <a:bodyPr/>
        <a:lstStyle/>
        <a:p>
          <a:endParaRPr lang="en-US"/>
        </a:p>
      </dgm:t>
    </dgm:pt>
    <dgm:pt modelId="{D5CFB97E-F4C9-4461-B8CC-744B620A9F5E}" type="sibTrans" cxnId="{DE071C96-D7EA-41A7-B9CA-EFEEEF618CE7}">
      <dgm:prSet/>
      <dgm:spPr/>
      <dgm:t>
        <a:bodyPr/>
        <a:lstStyle/>
        <a:p>
          <a:endParaRPr lang="en-US"/>
        </a:p>
      </dgm:t>
    </dgm:pt>
    <dgm:pt modelId="{21545975-0F57-4AA2-AC70-A3D0613142AF}">
      <dgm:prSet/>
      <dgm:spPr/>
      <dgm:t>
        <a:bodyPr/>
        <a:lstStyle/>
        <a:p>
          <a:r>
            <a:rPr lang="en-US"/>
            <a:t>Major World Bank publications between 2015 – 2019 on Education and Social Development in Africa, including the Wrold Development Indicators.</a:t>
          </a:r>
        </a:p>
      </dgm:t>
    </dgm:pt>
    <dgm:pt modelId="{99EC3B52-2949-4C86-AA14-1170E6B063D6}" type="parTrans" cxnId="{0C310324-5024-488D-B245-BFAAA5713E87}">
      <dgm:prSet/>
      <dgm:spPr/>
      <dgm:t>
        <a:bodyPr/>
        <a:lstStyle/>
        <a:p>
          <a:endParaRPr lang="en-US"/>
        </a:p>
      </dgm:t>
    </dgm:pt>
    <dgm:pt modelId="{56A6A58B-1536-4BC5-9E51-2061687CAB03}" type="sibTrans" cxnId="{0C310324-5024-488D-B245-BFAAA5713E87}">
      <dgm:prSet/>
      <dgm:spPr/>
      <dgm:t>
        <a:bodyPr/>
        <a:lstStyle/>
        <a:p>
          <a:endParaRPr lang="en-US"/>
        </a:p>
      </dgm:t>
    </dgm:pt>
    <dgm:pt modelId="{B2537BDE-6899-45C1-900E-DDB97ADA7765}">
      <dgm:prSet/>
      <dgm:spPr/>
      <dgm:t>
        <a:bodyPr/>
        <a:lstStyle/>
        <a:p>
          <a:r>
            <a:rPr lang="en-US"/>
            <a:t>Social Mobility Index for the American Higher data of the past five years, with focus on low ranking universities .</a:t>
          </a:r>
        </a:p>
      </dgm:t>
    </dgm:pt>
    <dgm:pt modelId="{E4953FF8-CD13-4FE2-AE56-769DBA48FF3A}" type="parTrans" cxnId="{66B61E5D-070F-4AE4-9A5A-85D71FDCCA13}">
      <dgm:prSet/>
      <dgm:spPr/>
      <dgm:t>
        <a:bodyPr/>
        <a:lstStyle/>
        <a:p>
          <a:endParaRPr lang="en-US"/>
        </a:p>
      </dgm:t>
    </dgm:pt>
    <dgm:pt modelId="{0585A538-9469-4849-ABD7-AA55D3E4D13E}" type="sibTrans" cxnId="{66B61E5D-070F-4AE4-9A5A-85D71FDCCA13}">
      <dgm:prSet/>
      <dgm:spPr/>
      <dgm:t>
        <a:bodyPr/>
        <a:lstStyle/>
        <a:p>
          <a:endParaRPr lang="en-US"/>
        </a:p>
      </dgm:t>
    </dgm:pt>
    <dgm:pt modelId="{336F211E-BC51-4026-8FE8-C2232BF82CC8}">
      <dgm:prSet/>
      <dgm:spPr/>
      <dgm:t>
        <a:bodyPr/>
        <a:lstStyle/>
        <a:p>
          <a:r>
            <a:rPr lang="en-US"/>
            <a:t>Entrepreneurial universities experiences in a European Region (UK, Spain). </a:t>
          </a:r>
        </a:p>
      </dgm:t>
    </dgm:pt>
    <dgm:pt modelId="{46D29C8C-78DF-4A8A-8655-B1D0040300F1}" type="parTrans" cxnId="{BB1318BF-FA60-4E81-86B9-75AD67B3AD93}">
      <dgm:prSet/>
      <dgm:spPr/>
      <dgm:t>
        <a:bodyPr/>
        <a:lstStyle/>
        <a:p>
          <a:endParaRPr lang="en-US"/>
        </a:p>
      </dgm:t>
    </dgm:pt>
    <dgm:pt modelId="{E4BB90F1-8458-4F1E-833A-41CAB35F1AA9}" type="sibTrans" cxnId="{BB1318BF-FA60-4E81-86B9-75AD67B3AD93}">
      <dgm:prSet/>
      <dgm:spPr/>
      <dgm:t>
        <a:bodyPr/>
        <a:lstStyle/>
        <a:p>
          <a:endParaRPr lang="en-US"/>
        </a:p>
      </dgm:t>
    </dgm:pt>
    <dgm:pt modelId="{611961C3-47D8-419D-8D95-A2FD564160EF}" type="pres">
      <dgm:prSet presAssocID="{1B09EC4C-158F-4F5F-8C25-6FC8DEC6AB9B}" presName="hierChild1" presStyleCnt="0">
        <dgm:presLayoutVars>
          <dgm:chPref val="1"/>
          <dgm:dir/>
          <dgm:animOne val="branch"/>
          <dgm:animLvl val="lvl"/>
          <dgm:resizeHandles/>
        </dgm:presLayoutVars>
      </dgm:prSet>
      <dgm:spPr/>
      <dgm:t>
        <a:bodyPr/>
        <a:lstStyle/>
        <a:p>
          <a:endParaRPr lang="en-US"/>
        </a:p>
      </dgm:t>
    </dgm:pt>
    <dgm:pt modelId="{008803B8-AB8C-4C09-A34C-FDA0BD6BA542}" type="pres">
      <dgm:prSet presAssocID="{9BF6253B-0B39-48F7-9B67-3716DF08D120}" presName="hierRoot1" presStyleCnt="0"/>
      <dgm:spPr/>
    </dgm:pt>
    <dgm:pt modelId="{77734DF0-D9A1-4CD4-9131-E86BCBB35299}" type="pres">
      <dgm:prSet presAssocID="{9BF6253B-0B39-48F7-9B67-3716DF08D120}" presName="composite" presStyleCnt="0"/>
      <dgm:spPr/>
    </dgm:pt>
    <dgm:pt modelId="{E5E7C6B9-BD7C-4E0F-B978-9541AE4DA263}" type="pres">
      <dgm:prSet presAssocID="{9BF6253B-0B39-48F7-9B67-3716DF08D120}" presName="background" presStyleLbl="node0" presStyleIdx="0" presStyleCnt="1"/>
      <dgm:spPr/>
    </dgm:pt>
    <dgm:pt modelId="{839DA97F-E02D-4470-BF72-396172425366}" type="pres">
      <dgm:prSet presAssocID="{9BF6253B-0B39-48F7-9B67-3716DF08D120}" presName="text" presStyleLbl="fgAcc0" presStyleIdx="0" presStyleCnt="1">
        <dgm:presLayoutVars>
          <dgm:chPref val="3"/>
        </dgm:presLayoutVars>
      </dgm:prSet>
      <dgm:spPr/>
      <dgm:t>
        <a:bodyPr/>
        <a:lstStyle/>
        <a:p>
          <a:endParaRPr lang="en-US"/>
        </a:p>
      </dgm:t>
    </dgm:pt>
    <dgm:pt modelId="{282BF3CD-C329-4CDD-9998-6AFBA4DC1472}" type="pres">
      <dgm:prSet presAssocID="{9BF6253B-0B39-48F7-9B67-3716DF08D120}" presName="hierChild2" presStyleCnt="0"/>
      <dgm:spPr/>
    </dgm:pt>
    <dgm:pt modelId="{2B324EE2-164F-4DF3-8278-DC67C2C010F0}" type="pres">
      <dgm:prSet presAssocID="{99EC3B52-2949-4C86-AA14-1170E6B063D6}" presName="Name10" presStyleLbl="parChTrans1D2" presStyleIdx="0" presStyleCnt="3"/>
      <dgm:spPr/>
      <dgm:t>
        <a:bodyPr/>
        <a:lstStyle/>
        <a:p>
          <a:endParaRPr lang="en-US"/>
        </a:p>
      </dgm:t>
    </dgm:pt>
    <dgm:pt modelId="{5BBFBC57-355E-4B6E-96E9-91AC6202BED0}" type="pres">
      <dgm:prSet presAssocID="{21545975-0F57-4AA2-AC70-A3D0613142AF}" presName="hierRoot2" presStyleCnt="0"/>
      <dgm:spPr/>
    </dgm:pt>
    <dgm:pt modelId="{8D8C9480-695A-4FE9-84BE-7AC15C87E6EE}" type="pres">
      <dgm:prSet presAssocID="{21545975-0F57-4AA2-AC70-A3D0613142AF}" presName="composite2" presStyleCnt="0"/>
      <dgm:spPr/>
    </dgm:pt>
    <dgm:pt modelId="{3997E01E-C763-43EE-8297-04A24511970E}" type="pres">
      <dgm:prSet presAssocID="{21545975-0F57-4AA2-AC70-A3D0613142AF}" presName="background2" presStyleLbl="node2" presStyleIdx="0" presStyleCnt="3"/>
      <dgm:spPr/>
    </dgm:pt>
    <dgm:pt modelId="{0A1B0876-1388-4B92-A1B8-1CE0D73A0DF7}" type="pres">
      <dgm:prSet presAssocID="{21545975-0F57-4AA2-AC70-A3D0613142AF}" presName="text2" presStyleLbl="fgAcc2" presStyleIdx="0" presStyleCnt="3">
        <dgm:presLayoutVars>
          <dgm:chPref val="3"/>
        </dgm:presLayoutVars>
      </dgm:prSet>
      <dgm:spPr/>
      <dgm:t>
        <a:bodyPr/>
        <a:lstStyle/>
        <a:p>
          <a:endParaRPr lang="en-US"/>
        </a:p>
      </dgm:t>
    </dgm:pt>
    <dgm:pt modelId="{CF364152-6041-4ED7-8626-314F6A90F7D9}" type="pres">
      <dgm:prSet presAssocID="{21545975-0F57-4AA2-AC70-A3D0613142AF}" presName="hierChild3" presStyleCnt="0"/>
      <dgm:spPr/>
    </dgm:pt>
    <dgm:pt modelId="{E9D5107A-2831-4296-923B-8998B8300D91}" type="pres">
      <dgm:prSet presAssocID="{E4953FF8-CD13-4FE2-AE56-769DBA48FF3A}" presName="Name10" presStyleLbl="parChTrans1D2" presStyleIdx="1" presStyleCnt="3"/>
      <dgm:spPr/>
      <dgm:t>
        <a:bodyPr/>
        <a:lstStyle/>
        <a:p>
          <a:endParaRPr lang="en-US"/>
        </a:p>
      </dgm:t>
    </dgm:pt>
    <dgm:pt modelId="{BE68FE5B-86B7-4EEC-890D-57D3034557E0}" type="pres">
      <dgm:prSet presAssocID="{B2537BDE-6899-45C1-900E-DDB97ADA7765}" presName="hierRoot2" presStyleCnt="0"/>
      <dgm:spPr/>
    </dgm:pt>
    <dgm:pt modelId="{6616C628-279C-4DE4-9254-C259B5494F2F}" type="pres">
      <dgm:prSet presAssocID="{B2537BDE-6899-45C1-900E-DDB97ADA7765}" presName="composite2" presStyleCnt="0"/>
      <dgm:spPr/>
    </dgm:pt>
    <dgm:pt modelId="{73E097DE-DAF9-49D5-A7DC-F0AA73993D7B}" type="pres">
      <dgm:prSet presAssocID="{B2537BDE-6899-45C1-900E-DDB97ADA7765}" presName="background2" presStyleLbl="node2" presStyleIdx="1" presStyleCnt="3"/>
      <dgm:spPr/>
    </dgm:pt>
    <dgm:pt modelId="{A12A66E8-7FD4-4A1B-9F5C-C89319E3573A}" type="pres">
      <dgm:prSet presAssocID="{B2537BDE-6899-45C1-900E-DDB97ADA7765}" presName="text2" presStyleLbl="fgAcc2" presStyleIdx="1" presStyleCnt="3">
        <dgm:presLayoutVars>
          <dgm:chPref val="3"/>
        </dgm:presLayoutVars>
      </dgm:prSet>
      <dgm:spPr/>
      <dgm:t>
        <a:bodyPr/>
        <a:lstStyle/>
        <a:p>
          <a:endParaRPr lang="en-US"/>
        </a:p>
      </dgm:t>
    </dgm:pt>
    <dgm:pt modelId="{69F62B87-3A70-4112-B67A-37AF919A7BF2}" type="pres">
      <dgm:prSet presAssocID="{B2537BDE-6899-45C1-900E-DDB97ADA7765}" presName="hierChild3" presStyleCnt="0"/>
      <dgm:spPr/>
    </dgm:pt>
    <dgm:pt modelId="{14AD8ADC-F4BC-4AF4-9775-68E668118D5B}" type="pres">
      <dgm:prSet presAssocID="{46D29C8C-78DF-4A8A-8655-B1D0040300F1}" presName="Name10" presStyleLbl="parChTrans1D2" presStyleIdx="2" presStyleCnt="3"/>
      <dgm:spPr/>
      <dgm:t>
        <a:bodyPr/>
        <a:lstStyle/>
        <a:p>
          <a:endParaRPr lang="en-US"/>
        </a:p>
      </dgm:t>
    </dgm:pt>
    <dgm:pt modelId="{AC9CEACE-278C-4CAD-A9DE-63C59FB34B94}" type="pres">
      <dgm:prSet presAssocID="{336F211E-BC51-4026-8FE8-C2232BF82CC8}" presName="hierRoot2" presStyleCnt="0"/>
      <dgm:spPr/>
    </dgm:pt>
    <dgm:pt modelId="{1A947D4B-E2B1-4D69-A0A1-F38E4EBE0B95}" type="pres">
      <dgm:prSet presAssocID="{336F211E-BC51-4026-8FE8-C2232BF82CC8}" presName="composite2" presStyleCnt="0"/>
      <dgm:spPr/>
    </dgm:pt>
    <dgm:pt modelId="{E730FD1C-BD24-4904-9C44-48812F8EEF3C}" type="pres">
      <dgm:prSet presAssocID="{336F211E-BC51-4026-8FE8-C2232BF82CC8}" presName="background2" presStyleLbl="node2" presStyleIdx="2" presStyleCnt="3"/>
      <dgm:spPr/>
    </dgm:pt>
    <dgm:pt modelId="{E578AB43-9BCF-42DA-9B2D-6EFDC1F7CF2B}" type="pres">
      <dgm:prSet presAssocID="{336F211E-BC51-4026-8FE8-C2232BF82CC8}" presName="text2" presStyleLbl="fgAcc2" presStyleIdx="2" presStyleCnt="3">
        <dgm:presLayoutVars>
          <dgm:chPref val="3"/>
        </dgm:presLayoutVars>
      </dgm:prSet>
      <dgm:spPr/>
      <dgm:t>
        <a:bodyPr/>
        <a:lstStyle/>
        <a:p>
          <a:endParaRPr lang="en-US"/>
        </a:p>
      </dgm:t>
    </dgm:pt>
    <dgm:pt modelId="{B7F2DB58-86E3-4165-BB70-B8C224DF3BA5}" type="pres">
      <dgm:prSet presAssocID="{336F211E-BC51-4026-8FE8-C2232BF82CC8}" presName="hierChild3" presStyleCnt="0"/>
      <dgm:spPr/>
    </dgm:pt>
  </dgm:ptLst>
  <dgm:cxnLst>
    <dgm:cxn modelId="{0C310324-5024-488D-B245-BFAAA5713E87}" srcId="{9BF6253B-0B39-48F7-9B67-3716DF08D120}" destId="{21545975-0F57-4AA2-AC70-A3D0613142AF}" srcOrd="0" destOrd="0" parTransId="{99EC3B52-2949-4C86-AA14-1170E6B063D6}" sibTransId="{56A6A58B-1536-4BC5-9E51-2061687CAB03}"/>
    <dgm:cxn modelId="{D2F94890-CEB3-4E75-8C4B-C44B2668A645}" type="presOf" srcId="{1B09EC4C-158F-4F5F-8C25-6FC8DEC6AB9B}" destId="{611961C3-47D8-419D-8D95-A2FD564160EF}" srcOrd="0" destOrd="0" presId="urn:microsoft.com/office/officeart/2005/8/layout/hierarchy1"/>
    <dgm:cxn modelId="{B33644C7-DEB1-450A-8CD9-BBD848FA49E0}" type="presOf" srcId="{E4953FF8-CD13-4FE2-AE56-769DBA48FF3A}" destId="{E9D5107A-2831-4296-923B-8998B8300D91}" srcOrd="0" destOrd="0" presId="urn:microsoft.com/office/officeart/2005/8/layout/hierarchy1"/>
    <dgm:cxn modelId="{4176F117-3AD5-440A-8F85-D26C6A6B6346}" type="presOf" srcId="{9BF6253B-0B39-48F7-9B67-3716DF08D120}" destId="{839DA97F-E02D-4470-BF72-396172425366}" srcOrd="0" destOrd="0" presId="urn:microsoft.com/office/officeart/2005/8/layout/hierarchy1"/>
    <dgm:cxn modelId="{BB1318BF-FA60-4E81-86B9-75AD67B3AD93}" srcId="{9BF6253B-0B39-48F7-9B67-3716DF08D120}" destId="{336F211E-BC51-4026-8FE8-C2232BF82CC8}" srcOrd="2" destOrd="0" parTransId="{46D29C8C-78DF-4A8A-8655-B1D0040300F1}" sibTransId="{E4BB90F1-8458-4F1E-833A-41CAB35F1AA9}"/>
    <dgm:cxn modelId="{DD4F2528-4964-479D-A315-6275561CB633}" type="presOf" srcId="{336F211E-BC51-4026-8FE8-C2232BF82CC8}" destId="{E578AB43-9BCF-42DA-9B2D-6EFDC1F7CF2B}" srcOrd="0" destOrd="0" presId="urn:microsoft.com/office/officeart/2005/8/layout/hierarchy1"/>
    <dgm:cxn modelId="{DE071C96-D7EA-41A7-B9CA-EFEEEF618CE7}" srcId="{1B09EC4C-158F-4F5F-8C25-6FC8DEC6AB9B}" destId="{9BF6253B-0B39-48F7-9B67-3716DF08D120}" srcOrd="0" destOrd="0" parTransId="{D89BF70B-58B9-4397-940A-D76C58F2E250}" sibTransId="{D5CFB97E-F4C9-4461-B8CC-744B620A9F5E}"/>
    <dgm:cxn modelId="{9DDD7777-66CF-44E1-B154-2A3C2E6D5DDA}" type="presOf" srcId="{99EC3B52-2949-4C86-AA14-1170E6B063D6}" destId="{2B324EE2-164F-4DF3-8278-DC67C2C010F0}" srcOrd="0" destOrd="0" presId="urn:microsoft.com/office/officeart/2005/8/layout/hierarchy1"/>
    <dgm:cxn modelId="{774595B9-CFBA-4081-8C08-93C060F816A1}" type="presOf" srcId="{46D29C8C-78DF-4A8A-8655-B1D0040300F1}" destId="{14AD8ADC-F4BC-4AF4-9775-68E668118D5B}" srcOrd="0" destOrd="0" presId="urn:microsoft.com/office/officeart/2005/8/layout/hierarchy1"/>
    <dgm:cxn modelId="{9DD18066-3741-4841-95CE-F993FE832F6C}" type="presOf" srcId="{21545975-0F57-4AA2-AC70-A3D0613142AF}" destId="{0A1B0876-1388-4B92-A1B8-1CE0D73A0DF7}" srcOrd="0" destOrd="0" presId="urn:microsoft.com/office/officeart/2005/8/layout/hierarchy1"/>
    <dgm:cxn modelId="{66B61E5D-070F-4AE4-9A5A-85D71FDCCA13}" srcId="{9BF6253B-0B39-48F7-9B67-3716DF08D120}" destId="{B2537BDE-6899-45C1-900E-DDB97ADA7765}" srcOrd="1" destOrd="0" parTransId="{E4953FF8-CD13-4FE2-AE56-769DBA48FF3A}" sibTransId="{0585A538-9469-4849-ABD7-AA55D3E4D13E}"/>
    <dgm:cxn modelId="{432C4CFB-6E0D-4A60-8533-14742F0D8D23}" type="presOf" srcId="{B2537BDE-6899-45C1-900E-DDB97ADA7765}" destId="{A12A66E8-7FD4-4A1B-9F5C-C89319E3573A}" srcOrd="0" destOrd="0" presId="urn:microsoft.com/office/officeart/2005/8/layout/hierarchy1"/>
    <dgm:cxn modelId="{12B1EC19-3DD0-4BE0-A126-14D097DCBFE3}" type="presParOf" srcId="{611961C3-47D8-419D-8D95-A2FD564160EF}" destId="{008803B8-AB8C-4C09-A34C-FDA0BD6BA542}" srcOrd="0" destOrd="0" presId="urn:microsoft.com/office/officeart/2005/8/layout/hierarchy1"/>
    <dgm:cxn modelId="{3082ACFA-7CF1-49F6-A8A6-B8932D0487CB}" type="presParOf" srcId="{008803B8-AB8C-4C09-A34C-FDA0BD6BA542}" destId="{77734DF0-D9A1-4CD4-9131-E86BCBB35299}" srcOrd="0" destOrd="0" presId="urn:microsoft.com/office/officeart/2005/8/layout/hierarchy1"/>
    <dgm:cxn modelId="{C951448A-E1B0-4684-BEFB-BA8B8BB2680D}" type="presParOf" srcId="{77734DF0-D9A1-4CD4-9131-E86BCBB35299}" destId="{E5E7C6B9-BD7C-4E0F-B978-9541AE4DA263}" srcOrd="0" destOrd="0" presId="urn:microsoft.com/office/officeart/2005/8/layout/hierarchy1"/>
    <dgm:cxn modelId="{F75A5237-B9FB-4BC6-AC4F-DEC61204B84C}" type="presParOf" srcId="{77734DF0-D9A1-4CD4-9131-E86BCBB35299}" destId="{839DA97F-E02D-4470-BF72-396172425366}" srcOrd="1" destOrd="0" presId="urn:microsoft.com/office/officeart/2005/8/layout/hierarchy1"/>
    <dgm:cxn modelId="{8B493FB3-7476-4CB3-BA83-BA42BBC9A762}" type="presParOf" srcId="{008803B8-AB8C-4C09-A34C-FDA0BD6BA542}" destId="{282BF3CD-C329-4CDD-9998-6AFBA4DC1472}" srcOrd="1" destOrd="0" presId="urn:microsoft.com/office/officeart/2005/8/layout/hierarchy1"/>
    <dgm:cxn modelId="{9BC85A83-BB26-4E72-BC95-323061AACEEE}" type="presParOf" srcId="{282BF3CD-C329-4CDD-9998-6AFBA4DC1472}" destId="{2B324EE2-164F-4DF3-8278-DC67C2C010F0}" srcOrd="0" destOrd="0" presId="urn:microsoft.com/office/officeart/2005/8/layout/hierarchy1"/>
    <dgm:cxn modelId="{C4ADACB9-2A16-4F8C-8D44-7B46CE5B214C}" type="presParOf" srcId="{282BF3CD-C329-4CDD-9998-6AFBA4DC1472}" destId="{5BBFBC57-355E-4B6E-96E9-91AC6202BED0}" srcOrd="1" destOrd="0" presId="urn:microsoft.com/office/officeart/2005/8/layout/hierarchy1"/>
    <dgm:cxn modelId="{457A8A0A-55E2-4668-AC6E-006B1C56B577}" type="presParOf" srcId="{5BBFBC57-355E-4B6E-96E9-91AC6202BED0}" destId="{8D8C9480-695A-4FE9-84BE-7AC15C87E6EE}" srcOrd="0" destOrd="0" presId="urn:microsoft.com/office/officeart/2005/8/layout/hierarchy1"/>
    <dgm:cxn modelId="{651A525E-346B-417C-8CA1-F4F5DCB37031}" type="presParOf" srcId="{8D8C9480-695A-4FE9-84BE-7AC15C87E6EE}" destId="{3997E01E-C763-43EE-8297-04A24511970E}" srcOrd="0" destOrd="0" presId="urn:microsoft.com/office/officeart/2005/8/layout/hierarchy1"/>
    <dgm:cxn modelId="{DD1D4997-9A54-40E7-9EB9-528A8A0A641B}" type="presParOf" srcId="{8D8C9480-695A-4FE9-84BE-7AC15C87E6EE}" destId="{0A1B0876-1388-4B92-A1B8-1CE0D73A0DF7}" srcOrd="1" destOrd="0" presId="urn:microsoft.com/office/officeart/2005/8/layout/hierarchy1"/>
    <dgm:cxn modelId="{4102EE54-710C-4B2E-97FE-9F5C421BF019}" type="presParOf" srcId="{5BBFBC57-355E-4B6E-96E9-91AC6202BED0}" destId="{CF364152-6041-4ED7-8626-314F6A90F7D9}" srcOrd="1" destOrd="0" presId="urn:microsoft.com/office/officeart/2005/8/layout/hierarchy1"/>
    <dgm:cxn modelId="{F81972AA-DED5-4E21-916A-C38602CB1AB1}" type="presParOf" srcId="{282BF3CD-C329-4CDD-9998-6AFBA4DC1472}" destId="{E9D5107A-2831-4296-923B-8998B8300D91}" srcOrd="2" destOrd="0" presId="urn:microsoft.com/office/officeart/2005/8/layout/hierarchy1"/>
    <dgm:cxn modelId="{A2FD2480-F263-4806-ADCD-43358108306C}" type="presParOf" srcId="{282BF3CD-C329-4CDD-9998-6AFBA4DC1472}" destId="{BE68FE5B-86B7-4EEC-890D-57D3034557E0}" srcOrd="3" destOrd="0" presId="urn:microsoft.com/office/officeart/2005/8/layout/hierarchy1"/>
    <dgm:cxn modelId="{F7DF0FB1-1CED-4B9D-9F73-BC40A1604D10}" type="presParOf" srcId="{BE68FE5B-86B7-4EEC-890D-57D3034557E0}" destId="{6616C628-279C-4DE4-9254-C259B5494F2F}" srcOrd="0" destOrd="0" presId="urn:microsoft.com/office/officeart/2005/8/layout/hierarchy1"/>
    <dgm:cxn modelId="{B9832F81-965D-4475-9F38-B7E935D463ED}" type="presParOf" srcId="{6616C628-279C-4DE4-9254-C259B5494F2F}" destId="{73E097DE-DAF9-49D5-A7DC-F0AA73993D7B}" srcOrd="0" destOrd="0" presId="urn:microsoft.com/office/officeart/2005/8/layout/hierarchy1"/>
    <dgm:cxn modelId="{9D4656EB-766A-4576-B1B2-6AB3E41E04DF}" type="presParOf" srcId="{6616C628-279C-4DE4-9254-C259B5494F2F}" destId="{A12A66E8-7FD4-4A1B-9F5C-C89319E3573A}" srcOrd="1" destOrd="0" presId="urn:microsoft.com/office/officeart/2005/8/layout/hierarchy1"/>
    <dgm:cxn modelId="{DAB1E1BE-13D0-4026-9741-889574F40B4E}" type="presParOf" srcId="{BE68FE5B-86B7-4EEC-890D-57D3034557E0}" destId="{69F62B87-3A70-4112-B67A-37AF919A7BF2}" srcOrd="1" destOrd="0" presId="urn:microsoft.com/office/officeart/2005/8/layout/hierarchy1"/>
    <dgm:cxn modelId="{CB9929D0-F53D-4753-B3F3-00A4A582D19B}" type="presParOf" srcId="{282BF3CD-C329-4CDD-9998-6AFBA4DC1472}" destId="{14AD8ADC-F4BC-4AF4-9775-68E668118D5B}" srcOrd="4" destOrd="0" presId="urn:microsoft.com/office/officeart/2005/8/layout/hierarchy1"/>
    <dgm:cxn modelId="{AA18BE3C-D2F5-47E2-81D7-24ECA24482EA}" type="presParOf" srcId="{282BF3CD-C329-4CDD-9998-6AFBA4DC1472}" destId="{AC9CEACE-278C-4CAD-A9DE-63C59FB34B94}" srcOrd="5" destOrd="0" presId="urn:microsoft.com/office/officeart/2005/8/layout/hierarchy1"/>
    <dgm:cxn modelId="{CE9434E1-ABC6-4D3D-8147-5E49E53DE7B3}" type="presParOf" srcId="{AC9CEACE-278C-4CAD-A9DE-63C59FB34B94}" destId="{1A947D4B-E2B1-4D69-A0A1-F38E4EBE0B95}" srcOrd="0" destOrd="0" presId="urn:microsoft.com/office/officeart/2005/8/layout/hierarchy1"/>
    <dgm:cxn modelId="{C2D8FD3C-5AC6-493A-A325-95BF4F47F865}" type="presParOf" srcId="{1A947D4B-E2B1-4D69-A0A1-F38E4EBE0B95}" destId="{E730FD1C-BD24-4904-9C44-48812F8EEF3C}" srcOrd="0" destOrd="0" presId="urn:microsoft.com/office/officeart/2005/8/layout/hierarchy1"/>
    <dgm:cxn modelId="{A091B567-2A8D-433D-8DBE-279F84E43279}" type="presParOf" srcId="{1A947D4B-E2B1-4D69-A0A1-F38E4EBE0B95}" destId="{E578AB43-9BCF-42DA-9B2D-6EFDC1F7CF2B}" srcOrd="1" destOrd="0" presId="urn:microsoft.com/office/officeart/2005/8/layout/hierarchy1"/>
    <dgm:cxn modelId="{FBBD3E21-F47C-4449-9E50-29618FFFAC6F}" type="presParOf" srcId="{AC9CEACE-278C-4CAD-A9DE-63C59FB34B94}" destId="{B7F2DB58-86E3-4165-BB70-B8C224DF3BA5}"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E7FCF94-2494-4681-8BB7-95FD04BE293D}"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994834AE-0DCC-4606-B039-5986E467DED9}">
      <dgm:prSet/>
      <dgm:spPr/>
      <dgm:t>
        <a:bodyPr/>
        <a:lstStyle/>
        <a:p>
          <a:r>
            <a:rPr lang="en-US"/>
            <a:t>Entrepreneurship has been considered as a key driver to economic growth, employment, and innovation </a:t>
          </a:r>
        </a:p>
      </dgm:t>
    </dgm:pt>
    <dgm:pt modelId="{E244858E-5B54-4037-A98C-B81E5D20DF11}" type="parTrans" cxnId="{5F81618C-8F31-448D-AC01-35F8D27F60D5}">
      <dgm:prSet/>
      <dgm:spPr/>
      <dgm:t>
        <a:bodyPr/>
        <a:lstStyle/>
        <a:p>
          <a:endParaRPr lang="en-US"/>
        </a:p>
      </dgm:t>
    </dgm:pt>
    <dgm:pt modelId="{5C29C734-6D54-484D-8800-839D22BEB573}" type="sibTrans" cxnId="{5F81618C-8F31-448D-AC01-35F8D27F60D5}">
      <dgm:prSet/>
      <dgm:spPr/>
      <dgm:t>
        <a:bodyPr/>
        <a:lstStyle/>
        <a:p>
          <a:endParaRPr lang="en-US"/>
        </a:p>
      </dgm:t>
    </dgm:pt>
    <dgm:pt modelId="{BDBAD486-E833-48C5-8DB0-C2AE6410A7DA}">
      <dgm:prSet/>
      <dgm:spPr/>
      <dgm:t>
        <a:bodyPr/>
        <a:lstStyle/>
        <a:p>
          <a:r>
            <a:rPr lang="en-US"/>
            <a:t>An entrepreneurial society generates scenarios in which its members can identify and exploit economic opportunities and knowledge that have not been previously visualized</a:t>
          </a:r>
        </a:p>
      </dgm:t>
    </dgm:pt>
    <dgm:pt modelId="{60A06845-4D4C-4995-B34B-2EA8F62CC03B}" type="parTrans" cxnId="{3EF76466-B15F-4D10-B605-7AD80A9F4E9D}">
      <dgm:prSet/>
      <dgm:spPr/>
      <dgm:t>
        <a:bodyPr/>
        <a:lstStyle/>
        <a:p>
          <a:endParaRPr lang="en-US"/>
        </a:p>
      </dgm:t>
    </dgm:pt>
    <dgm:pt modelId="{27E3EB24-7F78-4E1D-AD94-9616782128C0}" type="sibTrans" cxnId="{3EF76466-B15F-4D10-B605-7AD80A9F4E9D}">
      <dgm:prSet/>
      <dgm:spPr/>
      <dgm:t>
        <a:bodyPr/>
        <a:lstStyle/>
        <a:p>
          <a:endParaRPr lang="en-US"/>
        </a:p>
      </dgm:t>
    </dgm:pt>
    <dgm:pt modelId="{8A6723E3-A858-4461-A8BB-6300DEBC7C54}" type="pres">
      <dgm:prSet presAssocID="{CE7FCF94-2494-4681-8BB7-95FD04BE293D}" presName="root" presStyleCnt="0">
        <dgm:presLayoutVars>
          <dgm:dir/>
          <dgm:resizeHandles val="exact"/>
        </dgm:presLayoutVars>
      </dgm:prSet>
      <dgm:spPr/>
      <dgm:t>
        <a:bodyPr/>
        <a:lstStyle/>
        <a:p>
          <a:endParaRPr lang="en-US"/>
        </a:p>
      </dgm:t>
    </dgm:pt>
    <dgm:pt modelId="{C45C51BE-E220-4C52-ACAB-7B74F3F6CF41}" type="pres">
      <dgm:prSet presAssocID="{994834AE-0DCC-4606-B039-5986E467DED9}" presName="compNode" presStyleCnt="0"/>
      <dgm:spPr/>
    </dgm:pt>
    <dgm:pt modelId="{2021C96B-087C-4F02-AF90-B617FF66A536}" type="pres">
      <dgm:prSet presAssocID="{994834AE-0DCC-4606-B039-5986E467DED9}" presName="bgRect" presStyleLbl="bgShp" presStyleIdx="0" presStyleCnt="2"/>
      <dgm:spPr/>
    </dgm:pt>
    <dgm:pt modelId="{3C4C98D4-3237-4E2D-A87C-7F9F82DC1ECB}" type="pres">
      <dgm:prSet presAssocID="{994834AE-0DCC-4606-B039-5986E467DED9}" presName="iconRect" presStyleLbl="node1" presStyleIdx="0" presStyleCnt="2"/>
      <dgm:spPr>
        <a:blipFill>
          <a:blip xmlns:r="http://schemas.openxmlformats.org/officeDocument/2006/relationships" r:embed="rId1" cstate="hq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t>
        <a:bodyPr/>
        <a:lstStyle/>
        <a:p>
          <a:endParaRPr lang="en-US"/>
        </a:p>
      </dgm:t>
      <dgm:extLst>
        <a:ext uri="{E40237B7-FDA0-4F09-8148-C483321AD2D9}">
          <dgm14:cNvPr xmlns:dgm14="http://schemas.microsoft.com/office/drawing/2010/diagram" id="0" name="" descr="Bitcoin"/>
        </a:ext>
      </dgm:extLst>
    </dgm:pt>
    <dgm:pt modelId="{8040E26A-EBDE-4152-A6A2-B6681286806A}" type="pres">
      <dgm:prSet presAssocID="{994834AE-0DCC-4606-B039-5986E467DED9}" presName="spaceRect" presStyleCnt="0"/>
      <dgm:spPr/>
    </dgm:pt>
    <dgm:pt modelId="{5C8DA581-FC39-4BEA-A0D5-4208826712E7}" type="pres">
      <dgm:prSet presAssocID="{994834AE-0DCC-4606-B039-5986E467DED9}" presName="parTx" presStyleLbl="revTx" presStyleIdx="0" presStyleCnt="2">
        <dgm:presLayoutVars>
          <dgm:chMax val="0"/>
          <dgm:chPref val="0"/>
        </dgm:presLayoutVars>
      </dgm:prSet>
      <dgm:spPr/>
      <dgm:t>
        <a:bodyPr/>
        <a:lstStyle/>
        <a:p>
          <a:endParaRPr lang="en-US"/>
        </a:p>
      </dgm:t>
    </dgm:pt>
    <dgm:pt modelId="{82E22121-3C56-4CE3-B01B-AB43F3006154}" type="pres">
      <dgm:prSet presAssocID="{5C29C734-6D54-484D-8800-839D22BEB573}" presName="sibTrans" presStyleCnt="0"/>
      <dgm:spPr/>
    </dgm:pt>
    <dgm:pt modelId="{827D283F-CC30-499C-96C9-0C48DE7E94BE}" type="pres">
      <dgm:prSet presAssocID="{BDBAD486-E833-48C5-8DB0-C2AE6410A7DA}" presName="compNode" presStyleCnt="0"/>
      <dgm:spPr/>
    </dgm:pt>
    <dgm:pt modelId="{77DC8671-69A0-4D08-9EB1-B860728D9F21}" type="pres">
      <dgm:prSet presAssocID="{BDBAD486-E833-48C5-8DB0-C2AE6410A7DA}" presName="bgRect" presStyleLbl="bgShp" presStyleIdx="1" presStyleCnt="2"/>
      <dgm:spPr/>
    </dgm:pt>
    <dgm:pt modelId="{FE253C67-7072-4E70-8DAE-618D8DA41F08}" type="pres">
      <dgm:prSet presAssocID="{BDBAD486-E833-48C5-8DB0-C2AE6410A7DA}" presName="iconRect" presStyleLbl="node1" presStyleIdx="1" presStyleCnt="2"/>
      <dgm:spPr>
        <a:blipFill>
          <a:blip xmlns:r="http://schemas.openxmlformats.org/officeDocument/2006/relationships"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t>
        <a:bodyPr/>
        <a:lstStyle/>
        <a:p>
          <a:endParaRPr lang="en-US"/>
        </a:p>
      </dgm:t>
      <dgm:extLst>
        <a:ext uri="{E40237B7-FDA0-4F09-8148-C483321AD2D9}">
          <dgm14:cNvPr xmlns:dgm14="http://schemas.microsoft.com/office/drawing/2010/diagram" id="0" name="" descr="Group Brainstorm"/>
        </a:ext>
      </dgm:extLst>
    </dgm:pt>
    <dgm:pt modelId="{63C9A37F-4605-481C-9D13-93DDC8D44479}" type="pres">
      <dgm:prSet presAssocID="{BDBAD486-E833-48C5-8DB0-C2AE6410A7DA}" presName="spaceRect" presStyleCnt="0"/>
      <dgm:spPr/>
    </dgm:pt>
    <dgm:pt modelId="{0F031FD6-C3A0-4EF9-BEEC-58CEC5954935}" type="pres">
      <dgm:prSet presAssocID="{BDBAD486-E833-48C5-8DB0-C2AE6410A7DA}" presName="parTx" presStyleLbl="revTx" presStyleIdx="1" presStyleCnt="2">
        <dgm:presLayoutVars>
          <dgm:chMax val="0"/>
          <dgm:chPref val="0"/>
        </dgm:presLayoutVars>
      </dgm:prSet>
      <dgm:spPr/>
      <dgm:t>
        <a:bodyPr/>
        <a:lstStyle/>
        <a:p>
          <a:endParaRPr lang="en-US"/>
        </a:p>
      </dgm:t>
    </dgm:pt>
  </dgm:ptLst>
  <dgm:cxnLst>
    <dgm:cxn modelId="{5BA1D5D6-0F38-4974-AAC9-A6729A69CFBC}" type="presOf" srcId="{994834AE-0DCC-4606-B039-5986E467DED9}" destId="{5C8DA581-FC39-4BEA-A0D5-4208826712E7}" srcOrd="0" destOrd="0" presId="urn:microsoft.com/office/officeart/2018/2/layout/IconVerticalSolidList"/>
    <dgm:cxn modelId="{D0410B4E-4E7D-47F6-845D-D1D30A908FCB}" type="presOf" srcId="{CE7FCF94-2494-4681-8BB7-95FD04BE293D}" destId="{8A6723E3-A858-4461-A8BB-6300DEBC7C54}" srcOrd="0" destOrd="0" presId="urn:microsoft.com/office/officeart/2018/2/layout/IconVerticalSolidList"/>
    <dgm:cxn modelId="{5F81618C-8F31-448D-AC01-35F8D27F60D5}" srcId="{CE7FCF94-2494-4681-8BB7-95FD04BE293D}" destId="{994834AE-0DCC-4606-B039-5986E467DED9}" srcOrd="0" destOrd="0" parTransId="{E244858E-5B54-4037-A98C-B81E5D20DF11}" sibTransId="{5C29C734-6D54-484D-8800-839D22BEB573}"/>
    <dgm:cxn modelId="{DD239160-E2F1-4945-89EC-BFAFF9B5FBCE}" type="presOf" srcId="{BDBAD486-E833-48C5-8DB0-C2AE6410A7DA}" destId="{0F031FD6-C3A0-4EF9-BEEC-58CEC5954935}" srcOrd="0" destOrd="0" presId="urn:microsoft.com/office/officeart/2018/2/layout/IconVerticalSolidList"/>
    <dgm:cxn modelId="{3EF76466-B15F-4D10-B605-7AD80A9F4E9D}" srcId="{CE7FCF94-2494-4681-8BB7-95FD04BE293D}" destId="{BDBAD486-E833-48C5-8DB0-C2AE6410A7DA}" srcOrd="1" destOrd="0" parTransId="{60A06845-4D4C-4995-B34B-2EA8F62CC03B}" sibTransId="{27E3EB24-7F78-4E1D-AD94-9616782128C0}"/>
    <dgm:cxn modelId="{96BB3A90-3E92-4DBF-A268-C2FD2596222F}" type="presParOf" srcId="{8A6723E3-A858-4461-A8BB-6300DEBC7C54}" destId="{C45C51BE-E220-4C52-ACAB-7B74F3F6CF41}" srcOrd="0" destOrd="0" presId="urn:microsoft.com/office/officeart/2018/2/layout/IconVerticalSolidList"/>
    <dgm:cxn modelId="{67918584-497C-4BD3-A7CE-94AE32D6B3FF}" type="presParOf" srcId="{C45C51BE-E220-4C52-ACAB-7B74F3F6CF41}" destId="{2021C96B-087C-4F02-AF90-B617FF66A536}" srcOrd="0" destOrd="0" presId="urn:microsoft.com/office/officeart/2018/2/layout/IconVerticalSolidList"/>
    <dgm:cxn modelId="{9D4A9B9D-88F6-467F-BDF4-CC68B89C670C}" type="presParOf" srcId="{C45C51BE-E220-4C52-ACAB-7B74F3F6CF41}" destId="{3C4C98D4-3237-4E2D-A87C-7F9F82DC1ECB}" srcOrd="1" destOrd="0" presId="urn:microsoft.com/office/officeart/2018/2/layout/IconVerticalSolidList"/>
    <dgm:cxn modelId="{93E98292-819C-417E-B46E-9C6D0E70B13B}" type="presParOf" srcId="{C45C51BE-E220-4C52-ACAB-7B74F3F6CF41}" destId="{8040E26A-EBDE-4152-A6A2-B6681286806A}" srcOrd="2" destOrd="0" presId="urn:microsoft.com/office/officeart/2018/2/layout/IconVerticalSolidList"/>
    <dgm:cxn modelId="{15882AA6-B715-4531-A6FE-47B014D82AD2}" type="presParOf" srcId="{C45C51BE-E220-4C52-ACAB-7B74F3F6CF41}" destId="{5C8DA581-FC39-4BEA-A0D5-4208826712E7}" srcOrd="3" destOrd="0" presId="urn:microsoft.com/office/officeart/2018/2/layout/IconVerticalSolidList"/>
    <dgm:cxn modelId="{4F53B38C-62CC-4DD7-89AF-A83D6DB2BC2B}" type="presParOf" srcId="{8A6723E3-A858-4461-A8BB-6300DEBC7C54}" destId="{82E22121-3C56-4CE3-B01B-AB43F3006154}" srcOrd="1" destOrd="0" presId="urn:microsoft.com/office/officeart/2018/2/layout/IconVerticalSolidList"/>
    <dgm:cxn modelId="{59BF268E-7CEA-480D-9CA3-235CF78804F1}" type="presParOf" srcId="{8A6723E3-A858-4461-A8BB-6300DEBC7C54}" destId="{827D283F-CC30-499C-96C9-0C48DE7E94BE}" srcOrd="2" destOrd="0" presId="urn:microsoft.com/office/officeart/2018/2/layout/IconVerticalSolidList"/>
    <dgm:cxn modelId="{6FBE366D-6D28-4560-A3AF-37E1F0D82D9C}" type="presParOf" srcId="{827D283F-CC30-499C-96C9-0C48DE7E94BE}" destId="{77DC8671-69A0-4D08-9EB1-B860728D9F21}" srcOrd="0" destOrd="0" presId="urn:microsoft.com/office/officeart/2018/2/layout/IconVerticalSolidList"/>
    <dgm:cxn modelId="{98C15457-39D7-4F14-8B84-107BD4717C2B}" type="presParOf" srcId="{827D283F-CC30-499C-96C9-0C48DE7E94BE}" destId="{FE253C67-7072-4E70-8DAE-618D8DA41F08}" srcOrd="1" destOrd="0" presId="urn:microsoft.com/office/officeart/2018/2/layout/IconVerticalSolidList"/>
    <dgm:cxn modelId="{96682F7D-B89A-4096-ACCE-44827C4E7E9D}" type="presParOf" srcId="{827D283F-CC30-499C-96C9-0C48DE7E94BE}" destId="{63C9A37F-4605-481C-9D13-93DDC8D44479}" srcOrd="2" destOrd="0" presId="urn:microsoft.com/office/officeart/2018/2/layout/IconVerticalSolidList"/>
    <dgm:cxn modelId="{B6E5EB24-D8A5-4644-A617-F0CA69680711}" type="presParOf" srcId="{827D283F-CC30-499C-96C9-0C48DE7E94BE}" destId="{0F031FD6-C3A0-4EF9-BEEC-58CEC5954935}"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C5AF397-D057-45D6-B2DA-2CF7902E3A80}"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BA92EB1C-54CA-4ECC-9C95-1900C19D7A3F}">
      <dgm:prSet/>
      <dgm:spPr/>
      <dgm:t>
        <a:bodyPr/>
        <a:lstStyle/>
        <a:p>
          <a:r>
            <a:rPr lang="en-US"/>
            <a:t>In 2017, World Bank highlighted the rising demand and supply of tertiary education, along with disparities in access and economic payoffs across income groups. </a:t>
          </a:r>
        </a:p>
      </dgm:t>
    </dgm:pt>
    <dgm:pt modelId="{5C60E600-74D0-49C4-8054-DC9C06A38071}" type="parTrans" cxnId="{8D1D7F46-9F0D-44D9-AF67-BAB7A671371A}">
      <dgm:prSet/>
      <dgm:spPr/>
      <dgm:t>
        <a:bodyPr/>
        <a:lstStyle/>
        <a:p>
          <a:endParaRPr lang="en-US"/>
        </a:p>
      </dgm:t>
    </dgm:pt>
    <dgm:pt modelId="{C221240D-6FB0-4391-9C63-FC3A18C2B723}" type="sibTrans" cxnId="{8D1D7F46-9F0D-44D9-AF67-BAB7A671371A}">
      <dgm:prSet/>
      <dgm:spPr/>
      <dgm:t>
        <a:bodyPr/>
        <a:lstStyle/>
        <a:p>
          <a:endParaRPr lang="en-US"/>
        </a:p>
      </dgm:t>
    </dgm:pt>
    <dgm:pt modelId="{640C348A-70C4-42D7-81FE-C9E2F58B0DE1}">
      <dgm:prSet/>
      <dgm:spPr/>
      <dgm:t>
        <a:bodyPr/>
        <a:lstStyle/>
        <a:p>
          <a:r>
            <a:rPr lang="en-US"/>
            <a:t>Sub-Saharan Africa saw the fastest growth in its tertiary gross enrollment ratio (GER) during 1970-2013 at 4.3 percent annually, faster than the global average of 2.8 percent. </a:t>
          </a:r>
        </a:p>
      </dgm:t>
    </dgm:pt>
    <dgm:pt modelId="{95122FF1-AFDF-4C28-A626-21B2C7023EBC}" type="parTrans" cxnId="{25A88269-C07E-4F77-A935-C497366A9A5C}">
      <dgm:prSet/>
      <dgm:spPr/>
      <dgm:t>
        <a:bodyPr/>
        <a:lstStyle/>
        <a:p>
          <a:endParaRPr lang="en-US"/>
        </a:p>
      </dgm:t>
    </dgm:pt>
    <dgm:pt modelId="{982930E8-AE8C-4870-BC04-52744CEC2DDD}" type="sibTrans" cxnId="{25A88269-C07E-4F77-A935-C497366A9A5C}">
      <dgm:prSet/>
      <dgm:spPr/>
      <dgm:t>
        <a:bodyPr/>
        <a:lstStyle/>
        <a:p>
          <a:endParaRPr lang="en-US"/>
        </a:p>
      </dgm:t>
    </dgm:pt>
    <dgm:pt modelId="{CC4FC20E-008D-4A20-97FE-7390718F2213}">
      <dgm:prSet/>
      <dgm:spPr/>
      <dgm:t>
        <a:bodyPr/>
        <a:lstStyle/>
        <a:p>
          <a:r>
            <a:rPr lang="en-US"/>
            <a:t>Even with this growth, sub-Saharan Africa has the lowest tertiary gross enrollment ratio globally, significantly lower than South Asia, </a:t>
          </a:r>
        </a:p>
      </dgm:t>
    </dgm:pt>
    <dgm:pt modelId="{F8FE8BF1-2EF8-436B-9816-C5ADA57D469E}" type="parTrans" cxnId="{D721E05F-0967-4F14-9FB4-AE74FC424D8D}">
      <dgm:prSet/>
      <dgm:spPr/>
      <dgm:t>
        <a:bodyPr/>
        <a:lstStyle/>
        <a:p>
          <a:endParaRPr lang="en-US"/>
        </a:p>
      </dgm:t>
    </dgm:pt>
    <dgm:pt modelId="{BA033F5C-2C45-45A1-9696-3DD64D6B1F5E}" type="sibTrans" cxnId="{D721E05F-0967-4F14-9FB4-AE74FC424D8D}">
      <dgm:prSet/>
      <dgm:spPr/>
      <dgm:t>
        <a:bodyPr/>
        <a:lstStyle/>
        <a:p>
          <a:endParaRPr lang="en-US"/>
        </a:p>
      </dgm:t>
    </dgm:pt>
    <dgm:pt modelId="{41609233-2FFB-4D3D-A0A6-B3F1361D94B2}" type="pres">
      <dgm:prSet presAssocID="{9C5AF397-D057-45D6-B2DA-2CF7902E3A80}" presName="linear" presStyleCnt="0">
        <dgm:presLayoutVars>
          <dgm:animLvl val="lvl"/>
          <dgm:resizeHandles val="exact"/>
        </dgm:presLayoutVars>
      </dgm:prSet>
      <dgm:spPr/>
      <dgm:t>
        <a:bodyPr/>
        <a:lstStyle/>
        <a:p>
          <a:endParaRPr lang="en-US"/>
        </a:p>
      </dgm:t>
    </dgm:pt>
    <dgm:pt modelId="{889A431A-4260-4FC2-984F-571A83F572EE}" type="pres">
      <dgm:prSet presAssocID="{BA92EB1C-54CA-4ECC-9C95-1900C19D7A3F}" presName="parentText" presStyleLbl="node1" presStyleIdx="0" presStyleCnt="3">
        <dgm:presLayoutVars>
          <dgm:chMax val="0"/>
          <dgm:bulletEnabled val="1"/>
        </dgm:presLayoutVars>
      </dgm:prSet>
      <dgm:spPr/>
      <dgm:t>
        <a:bodyPr/>
        <a:lstStyle/>
        <a:p>
          <a:endParaRPr lang="en-US"/>
        </a:p>
      </dgm:t>
    </dgm:pt>
    <dgm:pt modelId="{BF42E793-CDE2-4F93-86BF-CB8A272F3B4A}" type="pres">
      <dgm:prSet presAssocID="{C221240D-6FB0-4391-9C63-FC3A18C2B723}" presName="spacer" presStyleCnt="0"/>
      <dgm:spPr/>
    </dgm:pt>
    <dgm:pt modelId="{00FBCDC4-4C84-4326-8E2A-7D83E1432898}" type="pres">
      <dgm:prSet presAssocID="{640C348A-70C4-42D7-81FE-C9E2F58B0DE1}" presName="parentText" presStyleLbl="node1" presStyleIdx="1" presStyleCnt="3">
        <dgm:presLayoutVars>
          <dgm:chMax val="0"/>
          <dgm:bulletEnabled val="1"/>
        </dgm:presLayoutVars>
      </dgm:prSet>
      <dgm:spPr/>
      <dgm:t>
        <a:bodyPr/>
        <a:lstStyle/>
        <a:p>
          <a:endParaRPr lang="en-US"/>
        </a:p>
      </dgm:t>
    </dgm:pt>
    <dgm:pt modelId="{515E7820-79D6-4A79-BE8B-4D96639175A0}" type="pres">
      <dgm:prSet presAssocID="{982930E8-AE8C-4870-BC04-52744CEC2DDD}" presName="spacer" presStyleCnt="0"/>
      <dgm:spPr/>
    </dgm:pt>
    <dgm:pt modelId="{D74AFD8E-9B3E-4880-81A4-874115FFCC59}" type="pres">
      <dgm:prSet presAssocID="{CC4FC20E-008D-4A20-97FE-7390718F2213}" presName="parentText" presStyleLbl="node1" presStyleIdx="2" presStyleCnt="3">
        <dgm:presLayoutVars>
          <dgm:chMax val="0"/>
          <dgm:bulletEnabled val="1"/>
        </dgm:presLayoutVars>
      </dgm:prSet>
      <dgm:spPr/>
      <dgm:t>
        <a:bodyPr/>
        <a:lstStyle/>
        <a:p>
          <a:endParaRPr lang="en-US"/>
        </a:p>
      </dgm:t>
    </dgm:pt>
  </dgm:ptLst>
  <dgm:cxnLst>
    <dgm:cxn modelId="{0D8C47C8-0A7A-4FBE-BEB6-AF95E27F77CE}" type="presOf" srcId="{9C5AF397-D057-45D6-B2DA-2CF7902E3A80}" destId="{41609233-2FFB-4D3D-A0A6-B3F1361D94B2}" srcOrd="0" destOrd="0" presId="urn:microsoft.com/office/officeart/2005/8/layout/vList2"/>
    <dgm:cxn modelId="{D721E05F-0967-4F14-9FB4-AE74FC424D8D}" srcId="{9C5AF397-D057-45D6-B2DA-2CF7902E3A80}" destId="{CC4FC20E-008D-4A20-97FE-7390718F2213}" srcOrd="2" destOrd="0" parTransId="{F8FE8BF1-2EF8-436B-9816-C5ADA57D469E}" sibTransId="{BA033F5C-2C45-45A1-9696-3DD64D6B1F5E}"/>
    <dgm:cxn modelId="{BAEF1206-FCC0-4176-A482-9E0553F5A0F3}" type="presOf" srcId="{640C348A-70C4-42D7-81FE-C9E2F58B0DE1}" destId="{00FBCDC4-4C84-4326-8E2A-7D83E1432898}" srcOrd="0" destOrd="0" presId="urn:microsoft.com/office/officeart/2005/8/layout/vList2"/>
    <dgm:cxn modelId="{59BC26A2-0203-4179-B1DE-3CE45C1428F4}" type="presOf" srcId="{BA92EB1C-54CA-4ECC-9C95-1900C19D7A3F}" destId="{889A431A-4260-4FC2-984F-571A83F572EE}" srcOrd="0" destOrd="0" presId="urn:microsoft.com/office/officeart/2005/8/layout/vList2"/>
    <dgm:cxn modelId="{25A88269-C07E-4F77-A935-C497366A9A5C}" srcId="{9C5AF397-D057-45D6-B2DA-2CF7902E3A80}" destId="{640C348A-70C4-42D7-81FE-C9E2F58B0DE1}" srcOrd="1" destOrd="0" parTransId="{95122FF1-AFDF-4C28-A626-21B2C7023EBC}" sibTransId="{982930E8-AE8C-4870-BC04-52744CEC2DDD}"/>
    <dgm:cxn modelId="{72F0CCB6-B3B3-4AF2-9207-6D266611F2ED}" type="presOf" srcId="{CC4FC20E-008D-4A20-97FE-7390718F2213}" destId="{D74AFD8E-9B3E-4880-81A4-874115FFCC59}" srcOrd="0" destOrd="0" presId="urn:microsoft.com/office/officeart/2005/8/layout/vList2"/>
    <dgm:cxn modelId="{8D1D7F46-9F0D-44D9-AF67-BAB7A671371A}" srcId="{9C5AF397-D057-45D6-B2DA-2CF7902E3A80}" destId="{BA92EB1C-54CA-4ECC-9C95-1900C19D7A3F}" srcOrd="0" destOrd="0" parTransId="{5C60E600-74D0-49C4-8054-DC9C06A38071}" sibTransId="{C221240D-6FB0-4391-9C63-FC3A18C2B723}"/>
    <dgm:cxn modelId="{BBA232A0-9351-47B9-82B1-4CAD7B24872A}" type="presParOf" srcId="{41609233-2FFB-4D3D-A0A6-B3F1361D94B2}" destId="{889A431A-4260-4FC2-984F-571A83F572EE}" srcOrd="0" destOrd="0" presId="urn:microsoft.com/office/officeart/2005/8/layout/vList2"/>
    <dgm:cxn modelId="{5D1A0A3D-9CA2-4538-98BE-56C9701915EF}" type="presParOf" srcId="{41609233-2FFB-4D3D-A0A6-B3F1361D94B2}" destId="{BF42E793-CDE2-4F93-86BF-CB8A272F3B4A}" srcOrd="1" destOrd="0" presId="urn:microsoft.com/office/officeart/2005/8/layout/vList2"/>
    <dgm:cxn modelId="{05506A86-4F59-4626-919B-694D1C3ADC81}" type="presParOf" srcId="{41609233-2FFB-4D3D-A0A6-B3F1361D94B2}" destId="{00FBCDC4-4C84-4326-8E2A-7D83E1432898}" srcOrd="2" destOrd="0" presId="urn:microsoft.com/office/officeart/2005/8/layout/vList2"/>
    <dgm:cxn modelId="{35310705-C7D5-40A0-8D54-30ABC4943252}" type="presParOf" srcId="{41609233-2FFB-4D3D-A0A6-B3F1361D94B2}" destId="{515E7820-79D6-4A79-BE8B-4D96639175A0}" srcOrd="3" destOrd="0" presId="urn:microsoft.com/office/officeart/2005/8/layout/vList2"/>
    <dgm:cxn modelId="{C01E4030-4DBC-4C69-AE6C-8181272C7E46}" type="presParOf" srcId="{41609233-2FFB-4D3D-A0A6-B3F1361D94B2}" destId="{D74AFD8E-9B3E-4880-81A4-874115FFCC59}"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3CC663C-FA57-4B75-AD67-0419D33FC76B}" type="doc">
      <dgm:prSet loTypeId="urn:microsoft.com/office/officeart/2005/8/layout/vProcess5" loCatId="process" qsTypeId="urn:microsoft.com/office/officeart/2005/8/quickstyle/simple1" qsCatId="simple" csTypeId="urn:microsoft.com/office/officeart/2005/8/colors/colorful1" csCatId="colorful"/>
      <dgm:spPr/>
      <dgm:t>
        <a:bodyPr/>
        <a:lstStyle/>
        <a:p>
          <a:endParaRPr lang="en-US"/>
        </a:p>
      </dgm:t>
    </dgm:pt>
    <dgm:pt modelId="{1BF2CFAF-C62E-4D91-A1C4-B206635A419D}">
      <dgm:prSet/>
      <dgm:spPr/>
      <dgm:t>
        <a:bodyPr/>
        <a:lstStyle/>
        <a:p>
          <a:r>
            <a:rPr lang="en-US"/>
            <a:t>The study finds that the capacity of public universities in Africa has been insufficient to match the rising demand driven by;</a:t>
          </a:r>
        </a:p>
      </dgm:t>
    </dgm:pt>
    <dgm:pt modelId="{C9668919-B3A1-404C-824F-8D28EA3B76AC}" type="parTrans" cxnId="{BF080897-96E9-4714-A843-BA25A10017EB}">
      <dgm:prSet/>
      <dgm:spPr/>
      <dgm:t>
        <a:bodyPr/>
        <a:lstStyle/>
        <a:p>
          <a:endParaRPr lang="en-US"/>
        </a:p>
      </dgm:t>
    </dgm:pt>
    <dgm:pt modelId="{72E3601F-11CB-42F6-B870-293C057BAA10}" type="sibTrans" cxnId="{BF080897-96E9-4714-A843-BA25A10017EB}">
      <dgm:prSet/>
      <dgm:spPr/>
      <dgm:t>
        <a:bodyPr/>
        <a:lstStyle/>
        <a:p>
          <a:endParaRPr lang="en-US"/>
        </a:p>
      </dgm:t>
    </dgm:pt>
    <dgm:pt modelId="{344FC8C7-9464-49ED-A681-7FCFB1DF57CD}">
      <dgm:prSet/>
      <dgm:spPr/>
      <dgm:t>
        <a:bodyPr/>
        <a:lstStyle/>
        <a:p>
          <a:r>
            <a:rPr lang="en-US"/>
            <a:t>Improved access to primary and secondary education, </a:t>
          </a:r>
        </a:p>
      </dgm:t>
    </dgm:pt>
    <dgm:pt modelId="{6083ADC8-1F71-4852-89C7-F9EA86DE541F}" type="parTrans" cxnId="{0043D293-0C32-4AED-ABDF-673A2B687047}">
      <dgm:prSet/>
      <dgm:spPr/>
      <dgm:t>
        <a:bodyPr/>
        <a:lstStyle/>
        <a:p>
          <a:endParaRPr lang="en-US"/>
        </a:p>
      </dgm:t>
    </dgm:pt>
    <dgm:pt modelId="{5D1E0D4C-6EB2-49A9-B501-E5240F75010C}" type="sibTrans" cxnId="{0043D293-0C32-4AED-ABDF-673A2B687047}">
      <dgm:prSet/>
      <dgm:spPr/>
      <dgm:t>
        <a:bodyPr/>
        <a:lstStyle/>
        <a:p>
          <a:endParaRPr lang="en-US"/>
        </a:p>
      </dgm:t>
    </dgm:pt>
    <dgm:pt modelId="{66E3A450-D93D-400B-80BE-03DB42D0F51C}">
      <dgm:prSet/>
      <dgm:spPr/>
      <dgm:t>
        <a:bodyPr/>
        <a:lstStyle/>
        <a:p>
          <a:r>
            <a:rPr lang="en-US"/>
            <a:t>A growing young population, and employment shifting away from the agriculture to manufacturing and services. </a:t>
          </a:r>
        </a:p>
      </dgm:t>
    </dgm:pt>
    <dgm:pt modelId="{802E7B65-BFA5-47B3-B1BA-FF3FFA864087}" type="parTrans" cxnId="{AB2A70A1-8893-4D1B-A20F-C2E8B8D8E53D}">
      <dgm:prSet/>
      <dgm:spPr/>
      <dgm:t>
        <a:bodyPr/>
        <a:lstStyle/>
        <a:p>
          <a:endParaRPr lang="en-US"/>
        </a:p>
      </dgm:t>
    </dgm:pt>
    <dgm:pt modelId="{7834B80E-5C07-4C76-B102-E2543CBAF281}" type="sibTrans" cxnId="{AB2A70A1-8893-4D1B-A20F-C2E8B8D8E53D}">
      <dgm:prSet/>
      <dgm:spPr/>
      <dgm:t>
        <a:bodyPr/>
        <a:lstStyle/>
        <a:p>
          <a:endParaRPr lang="en-US"/>
        </a:p>
      </dgm:t>
    </dgm:pt>
    <dgm:pt modelId="{9F8124B4-14E3-4230-975B-85889E59FD56}">
      <dgm:prSet/>
      <dgm:spPr/>
      <dgm:t>
        <a:bodyPr/>
        <a:lstStyle/>
        <a:p>
          <a:r>
            <a:rPr lang="en-US"/>
            <a:t>The rising demand for tertiary education has helped support rapid growth in the number private educational institutions. </a:t>
          </a:r>
        </a:p>
      </dgm:t>
    </dgm:pt>
    <dgm:pt modelId="{27B40FE9-E353-4BFD-B180-505CF86FF793}" type="parTrans" cxnId="{DD599F49-CBD8-4872-947C-5D71173CD17C}">
      <dgm:prSet/>
      <dgm:spPr/>
      <dgm:t>
        <a:bodyPr/>
        <a:lstStyle/>
        <a:p>
          <a:endParaRPr lang="en-US"/>
        </a:p>
      </dgm:t>
    </dgm:pt>
    <dgm:pt modelId="{9232277B-D9FC-4ABE-84D2-7EF40183210F}" type="sibTrans" cxnId="{DD599F49-CBD8-4872-947C-5D71173CD17C}">
      <dgm:prSet/>
      <dgm:spPr/>
      <dgm:t>
        <a:bodyPr/>
        <a:lstStyle/>
        <a:p>
          <a:endParaRPr lang="en-US"/>
        </a:p>
      </dgm:t>
    </dgm:pt>
    <dgm:pt modelId="{3F3E4312-92CB-42D5-86EA-08C8E796AF54}" type="pres">
      <dgm:prSet presAssocID="{C3CC663C-FA57-4B75-AD67-0419D33FC76B}" presName="outerComposite" presStyleCnt="0">
        <dgm:presLayoutVars>
          <dgm:chMax val="5"/>
          <dgm:dir/>
          <dgm:resizeHandles val="exact"/>
        </dgm:presLayoutVars>
      </dgm:prSet>
      <dgm:spPr/>
      <dgm:t>
        <a:bodyPr/>
        <a:lstStyle/>
        <a:p>
          <a:endParaRPr lang="en-US"/>
        </a:p>
      </dgm:t>
    </dgm:pt>
    <dgm:pt modelId="{947259FF-C1C6-465E-BE93-30A59B40E75E}" type="pres">
      <dgm:prSet presAssocID="{C3CC663C-FA57-4B75-AD67-0419D33FC76B}" presName="dummyMaxCanvas" presStyleCnt="0">
        <dgm:presLayoutVars/>
      </dgm:prSet>
      <dgm:spPr/>
    </dgm:pt>
    <dgm:pt modelId="{240AB709-95E8-492F-B65E-AB6370AEDB4E}" type="pres">
      <dgm:prSet presAssocID="{C3CC663C-FA57-4B75-AD67-0419D33FC76B}" presName="FourNodes_1" presStyleLbl="node1" presStyleIdx="0" presStyleCnt="4">
        <dgm:presLayoutVars>
          <dgm:bulletEnabled val="1"/>
        </dgm:presLayoutVars>
      </dgm:prSet>
      <dgm:spPr/>
      <dgm:t>
        <a:bodyPr/>
        <a:lstStyle/>
        <a:p>
          <a:endParaRPr lang="en-US"/>
        </a:p>
      </dgm:t>
    </dgm:pt>
    <dgm:pt modelId="{D0D13620-0E87-4EC1-ADBD-0B39D0D364CF}" type="pres">
      <dgm:prSet presAssocID="{C3CC663C-FA57-4B75-AD67-0419D33FC76B}" presName="FourNodes_2" presStyleLbl="node1" presStyleIdx="1" presStyleCnt="4">
        <dgm:presLayoutVars>
          <dgm:bulletEnabled val="1"/>
        </dgm:presLayoutVars>
      </dgm:prSet>
      <dgm:spPr/>
      <dgm:t>
        <a:bodyPr/>
        <a:lstStyle/>
        <a:p>
          <a:endParaRPr lang="en-US"/>
        </a:p>
      </dgm:t>
    </dgm:pt>
    <dgm:pt modelId="{B789AE89-06F8-4FB0-9F78-E5EFC47FF309}" type="pres">
      <dgm:prSet presAssocID="{C3CC663C-FA57-4B75-AD67-0419D33FC76B}" presName="FourNodes_3" presStyleLbl="node1" presStyleIdx="2" presStyleCnt="4">
        <dgm:presLayoutVars>
          <dgm:bulletEnabled val="1"/>
        </dgm:presLayoutVars>
      </dgm:prSet>
      <dgm:spPr/>
      <dgm:t>
        <a:bodyPr/>
        <a:lstStyle/>
        <a:p>
          <a:endParaRPr lang="en-US"/>
        </a:p>
      </dgm:t>
    </dgm:pt>
    <dgm:pt modelId="{875041AE-DDA2-4734-815F-866CEBAF7251}" type="pres">
      <dgm:prSet presAssocID="{C3CC663C-FA57-4B75-AD67-0419D33FC76B}" presName="FourNodes_4" presStyleLbl="node1" presStyleIdx="3" presStyleCnt="4">
        <dgm:presLayoutVars>
          <dgm:bulletEnabled val="1"/>
        </dgm:presLayoutVars>
      </dgm:prSet>
      <dgm:spPr/>
      <dgm:t>
        <a:bodyPr/>
        <a:lstStyle/>
        <a:p>
          <a:endParaRPr lang="en-US"/>
        </a:p>
      </dgm:t>
    </dgm:pt>
    <dgm:pt modelId="{92577271-71B8-42CE-9F75-372C11FACA7E}" type="pres">
      <dgm:prSet presAssocID="{C3CC663C-FA57-4B75-AD67-0419D33FC76B}" presName="FourConn_1-2" presStyleLbl="fgAccFollowNode1" presStyleIdx="0" presStyleCnt="3">
        <dgm:presLayoutVars>
          <dgm:bulletEnabled val="1"/>
        </dgm:presLayoutVars>
      </dgm:prSet>
      <dgm:spPr/>
      <dgm:t>
        <a:bodyPr/>
        <a:lstStyle/>
        <a:p>
          <a:endParaRPr lang="en-US"/>
        </a:p>
      </dgm:t>
    </dgm:pt>
    <dgm:pt modelId="{2820FE60-D05F-47E0-96A4-A3B05EFF155F}" type="pres">
      <dgm:prSet presAssocID="{C3CC663C-FA57-4B75-AD67-0419D33FC76B}" presName="FourConn_2-3" presStyleLbl="fgAccFollowNode1" presStyleIdx="1" presStyleCnt="3">
        <dgm:presLayoutVars>
          <dgm:bulletEnabled val="1"/>
        </dgm:presLayoutVars>
      </dgm:prSet>
      <dgm:spPr/>
      <dgm:t>
        <a:bodyPr/>
        <a:lstStyle/>
        <a:p>
          <a:endParaRPr lang="en-US"/>
        </a:p>
      </dgm:t>
    </dgm:pt>
    <dgm:pt modelId="{71C288EC-9B18-4455-9D74-082A575C4BBC}" type="pres">
      <dgm:prSet presAssocID="{C3CC663C-FA57-4B75-AD67-0419D33FC76B}" presName="FourConn_3-4" presStyleLbl="fgAccFollowNode1" presStyleIdx="2" presStyleCnt="3">
        <dgm:presLayoutVars>
          <dgm:bulletEnabled val="1"/>
        </dgm:presLayoutVars>
      </dgm:prSet>
      <dgm:spPr/>
      <dgm:t>
        <a:bodyPr/>
        <a:lstStyle/>
        <a:p>
          <a:endParaRPr lang="en-US"/>
        </a:p>
      </dgm:t>
    </dgm:pt>
    <dgm:pt modelId="{1F09E02B-D5BF-4EF2-A155-64AF0AE554D2}" type="pres">
      <dgm:prSet presAssocID="{C3CC663C-FA57-4B75-AD67-0419D33FC76B}" presName="FourNodes_1_text" presStyleLbl="node1" presStyleIdx="3" presStyleCnt="4">
        <dgm:presLayoutVars>
          <dgm:bulletEnabled val="1"/>
        </dgm:presLayoutVars>
      </dgm:prSet>
      <dgm:spPr/>
      <dgm:t>
        <a:bodyPr/>
        <a:lstStyle/>
        <a:p>
          <a:endParaRPr lang="en-US"/>
        </a:p>
      </dgm:t>
    </dgm:pt>
    <dgm:pt modelId="{180C307A-DA0E-45A7-96EB-4E851778D7DF}" type="pres">
      <dgm:prSet presAssocID="{C3CC663C-FA57-4B75-AD67-0419D33FC76B}" presName="FourNodes_2_text" presStyleLbl="node1" presStyleIdx="3" presStyleCnt="4">
        <dgm:presLayoutVars>
          <dgm:bulletEnabled val="1"/>
        </dgm:presLayoutVars>
      </dgm:prSet>
      <dgm:spPr/>
      <dgm:t>
        <a:bodyPr/>
        <a:lstStyle/>
        <a:p>
          <a:endParaRPr lang="en-US"/>
        </a:p>
      </dgm:t>
    </dgm:pt>
    <dgm:pt modelId="{59B806D2-6C9A-4C50-BDEB-6E3353713B72}" type="pres">
      <dgm:prSet presAssocID="{C3CC663C-FA57-4B75-AD67-0419D33FC76B}" presName="FourNodes_3_text" presStyleLbl="node1" presStyleIdx="3" presStyleCnt="4">
        <dgm:presLayoutVars>
          <dgm:bulletEnabled val="1"/>
        </dgm:presLayoutVars>
      </dgm:prSet>
      <dgm:spPr/>
      <dgm:t>
        <a:bodyPr/>
        <a:lstStyle/>
        <a:p>
          <a:endParaRPr lang="en-US"/>
        </a:p>
      </dgm:t>
    </dgm:pt>
    <dgm:pt modelId="{C1DA26CA-AF5B-4A2D-80C9-63A3C9BAEB76}" type="pres">
      <dgm:prSet presAssocID="{C3CC663C-FA57-4B75-AD67-0419D33FC76B}" presName="FourNodes_4_text" presStyleLbl="node1" presStyleIdx="3" presStyleCnt="4">
        <dgm:presLayoutVars>
          <dgm:bulletEnabled val="1"/>
        </dgm:presLayoutVars>
      </dgm:prSet>
      <dgm:spPr/>
      <dgm:t>
        <a:bodyPr/>
        <a:lstStyle/>
        <a:p>
          <a:endParaRPr lang="en-US"/>
        </a:p>
      </dgm:t>
    </dgm:pt>
  </dgm:ptLst>
  <dgm:cxnLst>
    <dgm:cxn modelId="{EDA05910-8A68-45BC-9B91-C88FF63A8DA9}" type="presOf" srcId="{66E3A450-D93D-400B-80BE-03DB42D0F51C}" destId="{B789AE89-06F8-4FB0-9F78-E5EFC47FF309}" srcOrd="0" destOrd="0" presId="urn:microsoft.com/office/officeart/2005/8/layout/vProcess5"/>
    <dgm:cxn modelId="{E2AFF3DF-9CE2-4E71-AC5B-6C6F9B08688A}" type="presOf" srcId="{1BF2CFAF-C62E-4D91-A1C4-B206635A419D}" destId="{1F09E02B-D5BF-4EF2-A155-64AF0AE554D2}" srcOrd="1" destOrd="0" presId="urn:microsoft.com/office/officeart/2005/8/layout/vProcess5"/>
    <dgm:cxn modelId="{B22D99B4-7C05-4497-A549-E29743C4C049}" type="presOf" srcId="{344FC8C7-9464-49ED-A681-7FCFB1DF57CD}" destId="{D0D13620-0E87-4EC1-ADBD-0B39D0D364CF}" srcOrd="0" destOrd="0" presId="urn:microsoft.com/office/officeart/2005/8/layout/vProcess5"/>
    <dgm:cxn modelId="{611D8E33-7911-4459-9157-19F43A388D61}" type="presOf" srcId="{9F8124B4-14E3-4230-975B-85889E59FD56}" destId="{C1DA26CA-AF5B-4A2D-80C9-63A3C9BAEB76}" srcOrd="1" destOrd="0" presId="urn:microsoft.com/office/officeart/2005/8/layout/vProcess5"/>
    <dgm:cxn modelId="{827B083A-4814-4B71-8BB6-17D976CF64FB}" type="presOf" srcId="{7834B80E-5C07-4C76-B102-E2543CBAF281}" destId="{71C288EC-9B18-4455-9D74-082A575C4BBC}" srcOrd="0" destOrd="0" presId="urn:microsoft.com/office/officeart/2005/8/layout/vProcess5"/>
    <dgm:cxn modelId="{BF080897-96E9-4714-A843-BA25A10017EB}" srcId="{C3CC663C-FA57-4B75-AD67-0419D33FC76B}" destId="{1BF2CFAF-C62E-4D91-A1C4-B206635A419D}" srcOrd="0" destOrd="0" parTransId="{C9668919-B3A1-404C-824F-8D28EA3B76AC}" sibTransId="{72E3601F-11CB-42F6-B870-293C057BAA10}"/>
    <dgm:cxn modelId="{8076A4D2-9F58-47E7-9870-E391265FCE9F}" type="presOf" srcId="{72E3601F-11CB-42F6-B870-293C057BAA10}" destId="{92577271-71B8-42CE-9F75-372C11FACA7E}" srcOrd="0" destOrd="0" presId="urn:microsoft.com/office/officeart/2005/8/layout/vProcess5"/>
    <dgm:cxn modelId="{DD599F49-CBD8-4872-947C-5D71173CD17C}" srcId="{C3CC663C-FA57-4B75-AD67-0419D33FC76B}" destId="{9F8124B4-14E3-4230-975B-85889E59FD56}" srcOrd="3" destOrd="0" parTransId="{27B40FE9-E353-4BFD-B180-505CF86FF793}" sibTransId="{9232277B-D9FC-4ABE-84D2-7EF40183210F}"/>
    <dgm:cxn modelId="{44267787-B240-474E-8879-10C8A35E52D2}" type="presOf" srcId="{9F8124B4-14E3-4230-975B-85889E59FD56}" destId="{875041AE-DDA2-4734-815F-866CEBAF7251}" srcOrd="0" destOrd="0" presId="urn:microsoft.com/office/officeart/2005/8/layout/vProcess5"/>
    <dgm:cxn modelId="{0DD6448A-BC60-4B23-9F15-3E23DA052891}" type="presOf" srcId="{5D1E0D4C-6EB2-49A9-B501-E5240F75010C}" destId="{2820FE60-D05F-47E0-96A4-A3B05EFF155F}" srcOrd="0" destOrd="0" presId="urn:microsoft.com/office/officeart/2005/8/layout/vProcess5"/>
    <dgm:cxn modelId="{EB00CDA5-AAB5-4952-B1F2-AB141B7372B9}" type="presOf" srcId="{66E3A450-D93D-400B-80BE-03DB42D0F51C}" destId="{59B806D2-6C9A-4C50-BDEB-6E3353713B72}" srcOrd="1" destOrd="0" presId="urn:microsoft.com/office/officeart/2005/8/layout/vProcess5"/>
    <dgm:cxn modelId="{AB2A70A1-8893-4D1B-A20F-C2E8B8D8E53D}" srcId="{C3CC663C-FA57-4B75-AD67-0419D33FC76B}" destId="{66E3A450-D93D-400B-80BE-03DB42D0F51C}" srcOrd="2" destOrd="0" parTransId="{802E7B65-BFA5-47B3-B1BA-FF3FFA864087}" sibTransId="{7834B80E-5C07-4C76-B102-E2543CBAF281}"/>
    <dgm:cxn modelId="{AC5B881A-6300-4508-823F-05F9366479AE}" type="presOf" srcId="{1BF2CFAF-C62E-4D91-A1C4-B206635A419D}" destId="{240AB709-95E8-492F-B65E-AB6370AEDB4E}" srcOrd="0" destOrd="0" presId="urn:microsoft.com/office/officeart/2005/8/layout/vProcess5"/>
    <dgm:cxn modelId="{1D43B714-A8F1-47D5-B74F-C2BA6519D0C6}" type="presOf" srcId="{C3CC663C-FA57-4B75-AD67-0419D33FC76B}" destId="{3F3E4312-92CB-42D5-86EA-08C8E796AF54}" srcOrd="0" destOrd="0" presId="urn:microsoft.com/office/officeart/2005/8/layout/vProcess5"/>
    <dgm:cxn modelId="{A96EF5EC-948E-4CD4-B1B5-87D1C0BAF6E1}" type="presOf" srcId="{344FC8C7-9464-49ED-A681-7FCFB1DF57CD}" destId="{180C307A-DA0E-45A7-96EB-4E851778D7DF}" srcOrd="1" destOrd="0" presId="urn:microsoft.com/office/officeart/2005/8/layout/vProcess5"/>
    <dgm:cxn modelId="{0043D293-0C32-4AED-ABDF-673A2B687047}" srcId="{C3CC663C-FA57-4B75-AD67-0419D33FC76B}" destId="{344FC8C7-9464-49ED-A681-7FCFB1DF57CD}" srcOrd="1" destOrd="0" parTransId="{6083ADC8-1F71-4852-89C7-F9EA86DE541F}" sibTransId="{5D1E0D4C-6EB2-49A9-B501-E5240F75010C}"/>
    <dgm:cxn modelId="{026AFE0F-4EE1-4601-B48D-E147CEE00D80}" type="presParOf" srcId="{3F3E4312-92CB-42D5-86EA-08C8E796AF54}" destId="{947259FF-C1C6-465E-BE93-30A59B40E75E}" srcOrd="0" destOrd="0" presId="urn:microsoft.com/office/officeart/2005/8/layout/vProcess5"/>
    <dgm:cxn modelId="{96FC70DC-3DC7-41CC-A181-FD30E6F1EB75}" type="presParOf" srcId="{3F3E4312-92CB-42D5-86EA-08C8E796AF54}" destId="{240AB709-95E8-492F-B65E-AB6370AEDB4E}" srcOrd="1" destOrd="0" presId="urn:microsoft.com/office/officeart/2005/8/layout/vProcess5"/>
    <dgm:cxn modelId="{64DB95DD-DF70-4179-BC18-11F3FD433DA5}" type="presParOf" srcId="{3F3E4312-92CB-42D5-86EA-08C8E796AF54}" destId="{D0D13620-0E87-4EC1-ADBD-0B39D0D364CF}" srcOrd="2" destOrd="0" presId="urn:microsoft.com/office/officeart/2005/8/layout/vProcess5"/>
    <dgm:cxn modelId="{BEC788FE-BA10-46A6-A37B-63733CB1C600}" type="presParOf" srcId="{3F3E4312-92CB-42D5-86EA-08C8E796AF54}" destId="{B789AE89-06F8-4FB0-9F78-E5EFC47FF309}" srcOrd="3" destOrd="0" presId="urn:microsoft.com/office/officeart/2005/8/layout/vProcess5"/>
    <dgm:cxn modelId="{81ED78F1-853B-493C-8AE0-CB8745387308}" type="presParOf" srcId="{3F3E4312-92CB-42D5-86EA-08C8E796AF54}" destId="{875041AE-DDA2-4734-815F-866CEBAF7251}" srcOrd="4" destOrd="0" presId="urn:microsoft.com/office/officeart/2005/8/layout/vProcess5"/>
    <dgm:cxn modelId="{DE8F776F-93C9-4B94-9C12-390BE39D93F3}" type="presParOf" srcId="{3F3E4312-92CB-42D5-86EA-08C8E796AF54}" destId="{92577271-71B8-42CE-9F75-372C11FACA7E}" srcOrd="5" destOrd="0" presId="urn:microsoft.com/office/officeart/2005/8/layout/vProcess5"/>
    <dgm:cxn modelId="{99B5B7E5-FDD9-4310-B929-7EC6A119B47C}" type="presParOf" srcId="{3F3E4312-92CB-42D5-86EA-08C8E796AF54}" destId="{2820FE60-D05F-47E0-96A4-A3B05EFF155F}" srcOrd="6" destOrd="0" presId="urn:microsoft.com/office/officeart/2005/8/layout/vProcess5"/>
    <dgm:cxn modelId="{33AAC548-9D51-4FBC-B89D-808BD57D8926}" type="presParOf" srcId="{3F3E4312-92CB-42D5-86EA-08C8E796AF54}" destId="{71C288EC-9B18-4455-9D74-082A575C4BBC}" srcOrd="7" destOrd="0" presId="urn:microsoft.com/office/officeart/2005/8/layout/vProcess5"/>
    <dgm:cxn modelId="{4C59E7EE-C6CE-414A-8521-3F5787C4844D}" type="presParOf" srcId="{3F3E4312-92CB-42D5-86EA-08C8E796AF54}" destId="{1F09E02B-D5BF-4EF2-A155-64AF0AE554D2}" srcOrd="8" destOrd="0" presId="urn:microsoft.com/office/officeart/2005/8/layout/vProcess5"/>
    <dgm:cxn modelId="{FAF29B45-E7F7-4101-90DD-405650ADC7A3}" type="presParOf" srcId="{3F3E4312-92CB-42D5-86EA-08C8E796AF54}" destId="{180C307A-DA0E-45A7-96EB-4E851778D7DF}" srcOrd="9" destOrd="0" presId="urn:microsoft.com/office/officeart/2005/8/layout/vProcess5"/>
    <dgm:cxn modelId="{D6E9B700-814F-4B99-9481-FC92F7AA4B14}" type="presParOf" srcId="{3F3E4312-92CB-42D5-86EA-08C8E796AF54}" destId="{59B806D2-6C9A-4C50-BDEB-6E3353713B72}" srcOrd="10" destOrd="0" presId="urn:microsoft.com/office/officeart/2005/8/layout/vProcess5"/>
    <dgm:cxn modelId="{C4BD6C3B-E81E-4A48-AA54-78EFB8810560}" type="presParOf" srcId="{3F3E4312-92CB-42D5-86EA-08C8E796AF54}" destId="{C1DA26CA-AF5B-4A2D-80C9-63A3C9BAEB76}"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0431390-E8CC-43AB-ADC4-A321B1CAFF57}"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9FA2DFA1-E817-4296-981E-7E1489B7D751}">
      <dgm:prSet/>
      <dgm:spPr/>
      <dgm:t>
        <a:bodyPr/>
        <a:lstStyle/>
        <a:p>
          <a:r>
            <a:rPr lang="en-US"/>
            <a:t>High tuition and fees at four-year public and private colleges increasingly discourage disadvantaged youths from pursuing college. </a:t>
          </a:r>
        </a:p>
      </dgm:t>
    </dgm:pt>
    <dgm:pt modelId="{4A1AC0BB-5017-4176-95C6-C8990478A53D}" type="parTrans" cxnId="{F1494E8E-ACD5-47F2-89CC-79C7C9A4EFAF}">
      <dgm:prSet/>
      <dgm:spPr/>
      <dgm:t>
        <a:bodyPr/>
        <a:lstStyle/>
        <a:p>
          <a:endParaRPr lang="en-US"/>
        </a:p>
      </dgm:t>
    </dgm:pt>
    <dgm:pt modelId="{1E57F1CE-84E5-4648-84B8-C954D2BDF02B}" type="sibTrans" cxnId="{F1494E8E-ACD5-47F2-89CC-79C7C9A4EFAF}">
      <dgm:prSet/>
      <dgm:spPr/>
      <dgm:t>
        <a:bodyPr/>
        <a:lstStyle/>
        <a:p>
          <a:endParaRPr lang="en-US"/>
        </a:p>
      </dgm:t>
    </dgm:pt>
    <dgm:pt modelId="{E2D1D7E6-A2B0-4599-A9AF-1FA5E642BB8C}">
      <dgm:prSet/>
      <dgm:spPr/>
      <dgm:t>
        <a:bodyPr/>
        <a:lstStyle/>
        <a:p>
          <a:r>
            <a:rPr lang="en-US"/>
            <a:t>The immediate costs appear more real and oppressive than the improved career trajectories and higher earnings that college-going confers; gains are realized only in the future. </a:t>
          </a:r>
        </a:p>
      </dgm:t>
    </dgm:pt>
    <dgm:pt modelId="{41B94BEF-68C1-4FB8-850C-3B212068E0C9}" type="parTrans" cxnId="{BF6280A3-433B-4030-8ADF-0694009CD783}">
      <dgm:prSet/>
      <dgm:spPr/>
      <dgm:t>
        <a:bodyPr/>
        <a:lstStyle/>
        <a:p>
          <a:endParaRPr lang="en-US"/>
        </a:p>
      </dgm:t>
    </dgm:pt>
    <dgm:pt modelId="{D004F196-3C1B-41E3-9C7A-933090A4F70E}" type="sibTrans" cxnId="{BF6280A3-433B-4030-8ADF-0694009CD783}">
      <dgm:prSet/>
      <dgm:spPr/>
      <dgm:t>
        <a:bodyPr/>
        <a:lstStyle/>
        <a:p>
          <a:endParaRPr lang="en-US"/>
        </a:p>
      </dgm:t>
    </dgm:pt>
    <dgm:pt modelId="{EC7A7892-E769-434D-8DF0-E91497564E4E}">
      <dgm:prSet/>
      <dgm:spPr/>
      <dgm:t>
        <a:bodyPr/>
        <a:lstStyle/>
        <a:p>
          <a:r>
            <a:rPr lang="en-US"/>
            <a:t>Students and parents may exaggerate the obstacles to pursuing further schooling.</a:t>
          </a:r>
        </a:p>
      </dgm:t>
    </dgm:pt>
    <dgm:pt modelId="{EF5E5415-220F-481E-B3DE-17F4BB78F95A}" type="parTrans" cxnId="{BDF10118-D934-4CCE-861F-2086E3EC57AA}">
      <dgm:prSet/>
      <dgm:spPr/>
      <dgm:t>
        <a:bodyPr/>
        <a:lstStyle/>
        <a:p>
          <a:endParaRPr lang="en-US"/>
        </a:p>
      </dgm:t>
    </dgm:pt>
    <dgm:pt modelId="{BBA22442-8B07-431D-97ED-02A7F03B29A6}" type="sibTrans" cxnId="{BDF10118-D934-4CCE-861F-2086E3EC57AA}">
      <dgm:prSet/>
      <dgm:spPr/>
      <dgm:t>
        <a:bodyPr/>
        <a:lstStyle/>
        <a:p>
          <a:endParaRPr lang="en-US"/>
        </a:p>
      </dgm:t>
    </dgm:pt>
    <dgm:pt modelId="{5BFAC365-B0A1-470D-8565-F870C4D1F233}">
      <dgm:prSet/>
      <dgm:spPr/>
      <dgm:t>
        <a:bodyPr/>
        <a:lstStyle/>
        <a:p>
          <a:r>
            <a:rPr lang="en-US"/>
            <a:t>The difficulty in piercing the complex system of financial and other assistance designed to support enrollment.</a:t>
          </a:r>
        </a:p>
      </dgm:t>
    </dgm:pt>
    <dgm:pt modelId="{6C18A7AD-2722-4833-B9EA-2A392D550092}" type="parTrans" cxnId="{D8ED0E06-FBF0-427A-A1CE-EC2A7DC01345}">
      <dgm:prSet/>
      <dgm:spPr/>
      <dgm:t>
        <a:bodyPr/>
        <a:lstStyle/>
        <a:p>
          <a:endParaRPr lang="en-US"/>
        </a:p>
      </dgm:t>
    </dgm:pt>
    <dgm:pt modelId="{F3A6C813-257E-4EDE-9E80-A2B85559AC27}" type="sibTrans" cxnId="{D8ED0E06-FBF0-427A-A1CE-EC2A7DC01345}">
      <dgm:prSet/>
      <dgm:spPr/>
      <dgm:t>
        <a:bodyPr/>
        <a:lstStyle/>
        <a:p>
          <a:endParaRPr lang="en-US"/>
        </a:p>
      </dgm:t>
    </dgm:pt>
    <dgm:pt modelId="{FEE6EE6F-C199-4F21-9CE7-2AFC1FAA47B9}" type="pres">
      <dgm:prSet presAssocID="{B0431390-E8CC-43AB-ADC4-A321B1CAFF57}" presName="root" presStyleCnt="0">
        <dgm:presLayoutVars>
          <dgm:dir/>
          <dgm:resizeHandles val="exact"/>
        </dgm:presLayoutVars>
      </dgm:prSet>
      <dgm:spPr/>
      <dgm:t>
        <a:bodyPr/>
        <a:lstStyle/>
        <a:p>
          <a:endParaRPr lang="en-US"/>
        </a:p>
      </dgm:t>
    </dgm:pt>
    <dgm:pt modelId="{6990D0A1-4EDA-449D-B3C4-77989BA87BF5}" type="pres">
      <dgm:prSet presAssocID="{9FA2DFA1-E817-4296-981E-7E1489B7D751}" presName="compNode" presStyleCnt="0"/>
      <dgm:spPr/>
    </dgm:pt>
    <dgm:pt modelId="{F65D361E-49C8-422E-B11E-3382CDD3D7AA}" type="pres">
      <dgm:prSet presAssocID="{9FA2DFA1-E817-4296-981E-7E1489B7D751}" presName="bgRect" presStyleLbl="bgShp" presStyleIdx="0" presStyleCnt="4"/>
      <dgm:spPr/>
    </dgm:pt>
    <dgm:pt modelId="{2024D293-5A2E-4E5D-86E3-4041A51697FF}" type="pres">
      <dgm:prSet presAssocID="{9FA2DFA1-E817-4296-981E-7E1489B7D751}" presName="iconRect" presStyleLbl="node1" presStyleIdx="0" presStyleCnt="4"/>
      <dgm:spPr>
        <a:blipFill>
          <a:blip xmlns:r="http://schemas.openxmlformats.org/officeDocument/2006/relationships" r:embed="rId1" cstate="hq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t>
        <a:bodyPr/>
        <a:lstStyle/>
        <a:p>
          <a:endParaRPr lang="en-US"/>
        </a:p>
      </dgm:t>
      <dgm:extLst>
        <a:ext uri="{E40237B7-FDA0-4F09-8148-C483321AD2D9}">
          <dgm14:cNvPr xmlns:dgm14="http://schemas.microsoft.com/office/drawing/2010/diagram" id="0" name="" descr="Books"/>
        </a:ext>
      </dgm:extLst>
    </dgm:pt>
    <dgm:pt modelId="{3C488495-AE63-4AF2-BF92-20E4A7C89F9D}" type="pres">
      <dgm:prSet presAssocID="{9FA2DFA1-E817-4296-981E-7E1489B7D751}" presName="spaceRect" presStyleCnt="0"/>
      <dgm:spPr/>
    </dgm:pt>
    <dgm:pt modelId="{C29B3029-646C-48FD-8564-5967394A793A}" type="pres">
      <dgm:prSet presAssocID="{9FA2DFA1-E817-4296-981E-7E1489B7D751}" presName="parTx" presStyleLbl="revTx" presStyleIdx="0" presStyleCnt="4">
        <dgm:presLayoutVars>
          <dgm:chMax val="0"/>
          <dgm:chPref val="0"/>
        </dgm:presLayoutVars>
      </dgm:prSet>
      <dgm:spPr/>
      <dgm:t>
        <a:bodyPr/>
        <a:lstStyle/>
        <a:p>
          <a:endParaRPr lang="en-US"/>
        </a:p>
      </dgm:t>
    </dgm:pt>
    <dgm:pt modelId="{0DA78A28-8D03-45C9-BDC8-FD996FD47C9B}" type="pres">
      <dgm:prSet presAssocID="{1E57F1CE-84E5-4648-84B8-C954D2BDF02B}" presName="sibTrans" presStyleCnt="0"/>
      <dgm:spPr/>
    </dgm:pt>
    <dgm:pt modelId="{4DFA77AE-ACD1-4365-9C07-6C7836C518B6}" type="pres">
      <dgm:prSet presAssocID="{E2D1D7E6-A2B0-4599-A9AF-1FA5E642BB8C}" presName="compNode" presStyleCnt="0"/>
      <dgm:spPr/>
    </dgm:pt>
    <dgm:pt modelId="{EE6050A2-6BB9-4ED4-A7C4-253EDF2AABF9}" type="pres">
      <dgm:prSet presAssocID="{E2D1D7E6-A2B0-4599-A9AF-1FA5E642BB8C}" presName="bgRect" presStyleLbl="bgShp" presStyleIdx="1" presStyleCnt="4"/>
      <dgm:spPr/>
    </dgm:pt>
    <dgm:pt modelId="{FDBF632D-6B9E-4DB7-9CAF-2ABA345CEB70}" type="pres">
      <dgm:prSet presAssocID="{E2D1D7E6-A2B0-4599-A9AF-1FA5E642BB8C}" presName="iconRect" presStyleLbl="node1" presStyleIdx="1" presStyleCnt="4"/>
      <dgm:spPr>
        <a:blipFill>
          <a:blip xmlns:r="http://schemas.openxmlformats.org/officeDocument/2006/relationships"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t>
        <a:bodyPr/>
        <a:lstStyle/>
        <a:p>
          <a:endParaRPr lang="en-US"/>
        </a:p>
      </dgm:t>
      <dgm:extLst>
        <a:ext uri="{E40237B7-FDA0-4F09-8148-C483321AD2D9}">
          <dgm14:cNvPr xmlns:dgm14="http://schemas.microsoft.com/office/drawing/2010/diagram" id="0" name="" descr="Dollar"/>
        </a:ext>
      </dgm:extLst>
    </dgm:pt>
    <dgm:pt modelId="{935BE212-4287-4380-9FE5-14772AF48A5F}" type="pres">
      <dgm:prSet presAssocID="{E2D1D7E6-A2B0-4599-A9AF-1FA5E642BB8C}" presName="spaceRect" presStyleCnt="0"/>
      <dgm:spPr/>
    </dgm:pt>
    <dgm:pt modelId="{A3A8961D-8D02-481C-8FFC-BE587B705A02}" type="pres">
      <dgm:prSet presAssocID="{E2D1D7E6-A2B0-4599-A9AF-1FA5E642BB8C}" presName="parTx" presStyleLbl="revTx" presStyleIdx="1" presStyleCnt="4">
        <dgm:presLayoutVars>
          <dgm:chMax val="0"/>
          <dgm:chPref val="0"/>
        </dgm:presLayoutVars>
      </dgm:prSet>
      <dgm:spPr/>
      <dgm:t>
        <a:bodyPr/>
        <a:lstStyle/>
        <a:p>
          <a:endParaRPr lang="en-US"/>
        </a:p>
      </dgm:t>
    </dgm:pt>
    <dgm:pt modelId="{EF819495-697F-424E-A8F7-D1E03EDDEA61}" type="pres">
      <dgm:prSet presAssocID="{D004F196-3C1B-41E3-9C7A-933090A4F70E}" presName="sibTrans" presStyleCnt="0"/>
      <dgm:spPr/>
    </dgm:pt>
    <dgm:pt modelId="{92BC3128-A3B6-4204-B055-DE4425BDF1C3}" type="pres">
      <dgm:prSet presAssocID="{EC7A7892-E769-434D-8DF0-E91497564E4E}" presName="compNode" presStyleCnt="0"/>
      <dgm:spPr/>
    </dgm:pt>
    <dgm:pt modelId="{096B1907-54EF-4003-BC06-21B46B6FE782}" type="pres">
      <dgm:prSet presAssocID="{EC7A7892-E769-434D-8DF0-E91497564E4E}" presName="bgRect" presStyleLbl="bgShp" presStyleIdx="2" presStyleCnt="4"/>
      <dgm:spPr/>
    </dgm:pt>
    <dgm:pt modelId="{F3C93AE8-3BCD-4903-8C27-981A23F7A659}" type="pres">
      <dgm:prSet presAssocID="{EC7A7892-E769-434D-8DF0-E91497564E4E}" presName="iconRect" presStyleLbl="node1" presStyleIdx="2" presStyleCnt="4"/>
      <dgm:spPr>
        <a:blipFill>
          <a:blip xmlns:r="http://schemas.openxmlformats.org/officeDocument/2006/relationships" r:embed="rId5" cstate="hq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t>
        <a:bodyPr/>
        <a:lstStyle/>
        <a:p>
          <a:endParaRPr lang="en-US"/>
        </a:p>
      </dgm:t>
      <dgm:extLst>
        <a:ext uri="{E40237B7-FDA0-4F09-8148-C483321AD2D9}">
          <dgm14:cNvPr xmlns:dgm14="http://schemas.microsoft.com/office/drawing/2010/diagram" id="0" name="" descr="Classroom"/>
        </a:ext>
      </dgm:extLst>
    </dgm:pt>
    <dgm:pt modelId="{D0DCB1D5-8957-409C-9A20-A39DBB47FAA2}" type="pres">
      <dgm:prSet presAssocID="{EC7A7892-E769-434D-8DF0-E91497564E4E}" presName="spaceRect" presStyleCnt="0"/>
      <dgm:spPr/>
    </dgm:pt>
    <dgm:pt modelId="{AC41DD14-512A-4541-9ADE-9729FB51CEEF}" type="pres">
      <dgm:prSet presAssocID="{EC7A7892-E769-434D-8DF0-E91497564E4E}" presName="parTx" presStyleLbl="revTx" presStyleIdx="2" presStyleCnt="4">
        <dgm:presLayoutVars>
          <dgm:chMax val="0"/>
          <dgm:chPref val="0"/>
        </dgm:presLayoutVars>
      </dgm:prSet>
      <dgm:spPr/>
      <dgm:t>
        <a:bodyPr/>
        <a:lstStyle/>
        <a:p>
          <a:endParaRPr lang="en-US"/>
        </a:p>
      </dgm:t>
    </dgm:pt>
    <dgm:pt modelId="{FA5A73A4-7C5B-48BB-8125-0566B63AEB64}" type="pres">
      <dgm:prSet presAssocID="{BBA22442-8B07-431D-97ED-02A7F03B29A6}" presName="sibTrans" presStyleCnt="0"/>
      <dgm:spPr/>
    </dgm:pt>
    <dgm:pt modelId="{A9FA1732-E0FA-4792-AB02-911D284803F0}" type="pres">
      <dgm:prSet presAssocID="{5BFAC365-B0A1-470D-8565-F870C4D1F233}" presName="compNode" presStyleCnt="0"/>
      <dgm:spPr/>
    </dgm:pt>
    <dgm:pt modelId="{ADFDB1CF-883B-481C-B0FF-583C25447E38}" type="pres">
      <dgm:prSet presAssocID="{5BFAC365-B0A1-470D-8565-F870C4D1F233}" presName="bgRect" presStyleLbl="bgShp" presStyleIdx="3" presStyleCnt="4"/>
      <dgm:spPr/>
    </dgm:pt>
    <dgm:pt modelId="{FDD1EA6F-4000-4486-B0BC-FFD945B9E9A7}" type="pres">
      <dgm:prSet presAssocID="{5BFAC365-B0A1-470D-8565-F870C4D1F233}" presName="iconRect" presStyleLbl="node1" presStyleIdx="3" presStyleCnt="4"/>
      <dgm:spPr>
        <a:blipFill>
          <a:blip xmlns:r="http://schemas.openxmlformats.org/officeDocument/2006/relationships" r:embed="rId7" cstate="hq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a:noFill/>
        </a:ln>
      </dgm:spPr>
      <dgm:t>
        <a:bodyPr/>
        <a:lstStyle/>
        <a:p>
          <a:endParaRPr lang="en-US"/>
        </a:p>
      </dgm:t>
      <dgm:extLst>
        <a:ext uri="{E40237B7-FDA0-4F09-8148-C483321AD2D9}">
          <dgm14:cNvPr xmlns:dgm14="http://schemas.microsoft.com/office/drawing/2010/diagram" id="0" name="" descr="Bitcoin"/>
        </a:ext>
      </dgm:extLst>
    </dgm:pt>
    <dgm:pt modelId="{A88BCB46-94FC-4B56-A91B-7C8C894352D7}" type="pres">
      <dgm:prSet presAssocID="{5BFAC365-B0A1-470D-8565-F870C4D1F233}" presName="spaceRect" presStyleCnt="0"/>
      <dgm:spPr/>
    </dgm:pt>
    <dgm:pt modelId="{E11E6DF6-184A-48F0-8B37-6A3F01AE9F25}" type="pres">
      <dgm:prSet presAssocID="{5BFAC365-B0A1-470D-8565-F870C4D1F233}" presName="parTx" presStyleLbl="revTx" presStyleIdx="3" presStyleCnt="4">
        <dgm:presLayoutVars>
          <dgm:chMax val="0"/>
          <dgm:chPref val="0"/>
        </dgm:presLayoutVars>
      </dgm:prSet>
      <dgm:spPr/>
      <dgm:t>
        <a:bodyPr/>
        <a:lstStyle/>
        <a:p>
          <a:endParaRPr lang="en-US"/>
        </a:p>
      </dgm:t>
    </dgm:pt>
  </dgm:ptLst>
  <dgm:cxnLst>
    <dgm:cxn modelId="{F1494E8E-ACD5-47F2-89CC-79C7C9A4EFAF}" srcId="{B0431390-E8CC-43AB-ADC4-A321B1CAFF57}" destId="{9FA2DFA1-E817-4296-981E-7E1489B7D751}" srcOrd="0" destOrd="0" parTransId="{4A1AC0BB-5017-4176-95C6-C8990478A53D}" sibTransId="{1E57F1CE-84E5-4648-84B8-C954D2BDF02B}"/>
    <dgm:cxn modelId="{B92BAD89-B72F-4F19-AE36-24628D202DCA}" type="presOf" srcId="{9FA2DFA1-E817-4296-981E-7E1489B7D751}" destId="{C29B3029-646C-48FD-8564-5967394A793A}" srcOrd="0" destOrd="0" presId="urn:microsoft.com/office/officeart/2018/2/layout/IconVerticalSolidList"/>
    <dgm:cxn modelId="{3E4E335B-9F7B-47AC-AFDE-C391411C105C}" type="presOf" srcId="{B0431390-E8CC-43AB-ADC4-A321B1CAFF57}" destId="{FEE6EE6F-C199-4F21-9CE7-2AFC1FAA47B9}" srcOrd="0" destOrd="0" presId="urn:microsoft.com/office/officeart/2018/2/layout/IconVerticalSolidList"/>
    <dgm:cxn modelId="{135F8292-7742-4411-83B7-1DBB5AE71904}" type="presOf" srcId="{E2D1D7E6-A2B0-4599-A9AF-1FA5E642BB8C}" destId="{A3A8961D-8D02-481C-8FFC-BE587B705A02}" srcOrd="0" destOrd="0" presId="urn:microsoft.com/office/officeart/2018/2/layout/IconVerticalSolidList"/>
    <dgm:cxn modelId="{4000097F-5008-458A-A845-0475AD3E6240}" type="presOf" srcId="{EC7A7892-E769-434D-8DF0-E91497564E4E}" destId="{AC41DD14-512A-4541-9ADE-9729FB51CEEF}" srcOrd="0" destOrd="0" presId="urn:microsoft.com/office/officeart/2018/2/layout/IconVerticalSolidList"/>
    <dgm:cxn modelId="{139ACF5B-21AD-4192-A471-509631E3D093}" type="presOf" srcId="{5BFAC365-B0A1-470D-8565-F870C4D1F233}" destId="{E11E6DF6-184A-48F0-8B37-6A3F01AE9F25}" srcOrd="0" destOrd="0" presId="urn:microsoft.com/office/officeart/2018/2/layout/IconVerticalSolidList"/>
    <dgm:cxn modelId="{D8ED0E06-FBF0-427A-A1CE-EC2A7DC01345}" srcId="{B0431390-E8CC-43AB-ADC4-A321B1CAFF57}" destId="{5BFAC365-B0A1-470D-8565-F870C4D1F233}" srcOrd="3" destOrd="0" parTransId="{6C18A7AD-2722-4833-B9EA-2A392D550092}" sibTransId="{F3A6C813-257E-4EDE-9E80-A2B85559AC27}"/>
    <dgm:cxn modelId="{BF6280A3-433B-4030-8ADF-0694009CD783}" srcId="{B0431390-E8CC-43AB-ADC4-A321B1CAFF57}" destId="{E2D1D7E6-A2B0-4599-A9AF-1FA5E642BB8C}" srcOrd="1" destOrd="0" parTransId="{41B94BEF-68C1-4FB8-850C-3B212068E0C9}" sibTransId="{D004F196-3C1B-41E3-9C7A-933090A4F70E}"/>
    <dgm:cxn modelId="{BDF10118-D934-4CCE-861F-2086E3EC57AA}" srcId="{B0431390-E8CC-43AB-ADC4-A321B1CAFF57}" destId="{EC7A7892-E769-434D-8DF0-E91497564E4E}" srcOrd="2" destOrd="0" parTransId="{EF5E5415-220F-481E-B3DE-17F4BB78F95A}" sibTransId="{BBA22442-8B07-431D-97ED-02A7F03B29A6}"/>
    <dgm:cxn modelId="{DCC960CB-1D50-4BA3-9E00-A85DC3183B96}" type="presParOf" srcId="{FEE6EE6F-C199-4F21-9CE7-2AFC1FAA47B9}" destId="{6990D0A1-4EDA-449D-B3C4-77989BA87BF5}" srcOrd="0" destOrd="0" presId="urn:microsoft.com/office/officeart/2018/2/layout/IconVerticalSolidList"/>
    <dgm:cxn modelId="{ECF26E37-573C-49E5-8A26-F7933EA4BBE2}" type="presParOf" srcId="{6990D0A1-4EDA-449D-B3C4-77989BA87BF5}" destId="{F65D361E-49C8-422E-B11E-3382CDD3D7AA}" srcOrd="0" destOrd="0" presId="urn:microsoft.com/office/officeart/2018/2/layout/IconVerticalSolidList"/>
    <dgm:cxn modelId="{5ECFE247-2AE8-41E6-A65B-3003E4F8D6CB}" type="presParOf" srcId="{6990D0A1-4EDA-449D-B3C4-77989BA87BF5}" destId="{2024D293-5A2E-4E5D-86E3-4041A51697FF}" srcOrd="1" destOrd="0" presId="urn:microsoft.com/office/officeart/2018/2/layout/IconVerticalSolidList"/>
    <dgm:cxn modelId="{4CCBC476-5D58-4DCF-B134-725CF5C2A48A}" type="presParOf" srcId="{6990D0A1-4EDA-449D-B3C4-77989BA87BF5}" destId="{3C488495-AE63-4AF2-BF92-20E4A7C89F9D}" srcOrd="2" destOrd="0" presId="urn:microsoft.com/office/officeart/2018/2/layout/IconVerticalSolidList"/>
    <dgm:cxn modelId="{2AE0BEB9-282F-49AC-B969-36AE4160AED6}" type="presParOf" srcId="{6990D0A1-4EDA-449D-B3C4-77989BA87BF5}" destId="{C29B3029-646C-48FD-8564-5967394A793A}" srcOrd="3" destOrd="0" presId="urn:microsoft.com/office/officeart/2018/2/layout/IconVerticalSolidList"/>
    <dgm:cxn modelId="{5E74FC2D-5E3D-4400-8D4A-E1889489CD25}" type="presParOf" srcId="{FEE6EE6F-C199-4F21-9CE7-2AFC1FAA47B9}" destId="{0DA78A28-8D03-45C9-BDC8-FD996FD47C9B}" srcOrd="1" destOrd="0" presId="urn:microsoft.com/office/officeart/2018/2/layout/IconVerticalSolidList"/>
    <dgm:cxn modelId="{57A2FA20-5054-4800-8FD3-8BF66F3B935E}" type="presParOf" srcId="{FEE6EE6F-C199-4F21-9CE7-2AFC1FAA47B9}" destId="{4DFA77AE-ACD1-4365-9C07-6C7836C518B6}" srcOrd="2" destOrd="0" presId="urn:microsoft.com/office/officeart/2018/2/layout/IconVerticalSolidList"/>
    <dgm:cxn modelId="{6B1BE92C-751D-4D31-B131-02EBE810015D}" type="presParOf" srcId="{4DFA77AE-ACD1-4365-9C07-6C7836C518B6}" destId="{EE6050A2-6BB9-4ED4-A7C4-253EDF2AABF9}" srcOrd="0" destOrd="0" presId="urn:microsoft.com/office/officeart/2018/2/layout/IconVerticalSolidList"/>
    <dgm:cxn modelId="{C04B1E9E-B583-47A2-99B6-DB05D7B599B2}" type="presParOf" srcId="{4DFA77AE-ACD1-4365-9C07-6C7836C518B6}" destId="{FDBF632D-6B9E-4DB7-9CAF-2ABA345CEB70}" srcOrd="1" destOrd="0" presId="urn:microsoft.com/office/officeart/2018/2/layout/IconVerticalSolidList"/>
    <dgm:cxn modelId="{86A3B8FE-C4F4-4CAB-805D-5355A54F5E3A}" type="presParOf" srcId="{4DFA77AE-ACD1-4365-9C07-6C7836C518B6}" destId="{935BE212-4287-4380-9FE5-14772AF48A5F}" srcOrd="2" destOrd="0" presId="urn:microsoft.com/office/officeart/2018/2/layout/IconVerticalSolidList"/>
    <dgm:cxn modelId="{82398C3D-9E9E-4815-9451-89CB2E8207D0}" type="presParOf" srcId="{4DFA77AE-ACD1-4365-9C07-6C7836C518B6}" destId="{A3A8961D-8D02-481C-8FFC-BE587B705A02}" srcOrd="3" destOrd="0" presId="urn:microsoft.com/office/officeart/2018/2/layout/IconVerticalSolidList"/>
    <dgm:cxn modelId="{DAA84E77-6904-4198-8D06-33AEB187967E}" type="presParOf" srcId="{FEE6EE6F-C199-4F21-9CE7-2AFC1FAA47B9}" destId="{EF819495-697F-424E-A8F7-D1E03EDDEA61}" srcOrd="3" destOrd="0" presId="urn:microsoft.com/office/officeart/2018/2/layout/IconVerticalSolidList"/>
    <dgm:cxn modelId="{605C1779-E690-4892-8126-3703599B0990}" type="presParOf" srcId="{FEE6EE6F-C199-4F21-9CE7-2AFC1FAA47B9}" destId="{92BC3128-A3B6-4204-B055-DE4425BDF1C3}" srcOrd="4" destOrd="0" presId="urn:microsoft.com/office/officeart/2018/2/layout/IconVerticalSolidList"/>
    <dgm:cxn modelId="{C8526E08-EB09-4B70-9791-5536D33BF592}" type="presParOf" srcId="{92BC3128-A3B6-4204-B055-DE4425BDF1C3}" destId="{096B1907-54EF-4003-BC06-21B46B6FE782}" srcOrd="0" destOrd="0" presId="urn:microsoft.com/office/officeart/2018/2/layout/IconVerticalSolidList"/>
    <dgm:cxn modelId="{236D990F-07AD-49B9-B0FE-DFFABFE850FC}" type="presParOf" srcId="{92BC3128-A3B6-4204-B055-DE4425BDF1C3}" destId="{F3C93AE8-3BCD-4903-8C27-981A23F7A659}" srcOrd="1" destOrd="0" presId="urn:microsoft.com/office/officeart/2018/2/layout/IconVerticalSolidList"/>
    <dgm:cxn modelId="{D8D94886-A5C8-40A3-85FD-E0EC262E00CD}" type="presParOf" srcId="{92BC3128-A3B6-4204-B055-DE4425BDF1C3}" destId="{D0DCB1D5-8957-409C-9A20-A39DBB47FAA2}" srcOrd="2" destOrd="0" presId="urn:microsoft.com/office/officeart/2018/2/layout/IconVerticalSolidList"/>
    <dgm:cxn modelId="{A6DC65AF-6B93-4AB1-88B4-C62FA32B2113}" type="presParOf" srcId="{92BC3128-A3B6-4204-B055-DE4425BDF1C3}" destId="{AC41DD14-512A-4541-9ADE-9729FB51CEEF}" srcOrd="3" destOrd="0" presId="urn:microsoft.com/office/officeart/2018/2/layout/IconVerticalSolidList"/>
    <dgm:cxn modelId="{11241EC0-6678-4A57-B623-05833EB6C53C}" type="presParOf" srcId="{FEE6EE6F-C199-4F21-9CE7-2AFC1FAA47B9}" destId="{FA5A73A4-7C5B-48BB-8125-0566B63AEB64}" srcOrd="5" destOrd="0" presId="urn:microsoft.com/office/officeart/2018/2/layout/IconVerticalSolidList"/>
    <dgm:cxn modelId="{838DF6C6-E2A8-4A9E-BD4E-1E67273A7781}" type="presParOf" srcId="{FEE6EE6F-C199-4F21-9CE7-2AFC1FAA47B9}" destId="{A9FA1732-E0FA-4792-AB02-911D284803F0}" srcOrd="6" destOrd="0" presId="urn:microsoft.com/office/officeart/2018/2/layout/IconVerticalSolidList"/>
    <dgm:cxn modelId="{861782F1-E03C-45DB-A7FF-E1D52F871EBA}" type="presParOf" srcId="{A9FA1732-E0FA-4792-AB02-911D284803F0}" destId="{ADFDB1CF-883B-481C-B0FF-583C25447E38}" srcOrd="0" destOrd="0" presId="urn:microsoft.com/office/officeart/2018/2/layout/IconVerticalSolidList"/>
    <dgm:cxn modelId="{A3C37063-C37A-4498-9DE1-36DC1EC42DEE}" type="presParOf" srcId="{A9FA1732-E0FA-4792-AB02-911D284803F0}" destId="{FDD1EA6F-4000-4486-B0BC-FFD945B9E9A7}" srcOrd="1" destOrd="0" presId="urn:microsoft.com/office/officeart/2018/2/layout/IconVerticalSolidList"/>
    <dgm:cxn modelId="{88025D87-F865-428E-BFEF-3DA00F611A83}" type="presParOf" srcId="{A9FA1732-E0FA-4792-AB02-911D284803F0}" destId="{A88BCB46-94FC-4B56-A91B-7C8C894352D7}" srcOrd="2" destOrd="0" presId="urn:microsoft.com/office/officeart/2018/2/layout/IconVerticalSolidList"/>
    <dgm:cxn modelId="{CA99464B-A5FB-4C83-95DC-4B834D358AF0}" type="presParOf" srcId="{A9FA1732-E0FA-4792-AB02-911D284803F0}" destId="{E11E6DF6-184A-48F0-8B37-6A3F01AE9F25}"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725FB68-48AB-48D5-ABF3-A4C5A9215AF4}" type="doc">
      <dgm:prSet loTypeId="urn:microsoft.com/office/officeart/2008/layout/LinedList" loCatId="list" qsTypeId="urn:microsoft.com/office/officeart/2005/8/quickstyle/simple4" qsCatId="simple" csTypeId="urn:microsoft.com/office/officeart/2005/8/colors/colorful2" csCatId="colorful"/>
      <dgm:spPr/>
      <dgm:t>
        <a:bodyPr/>
        <a:lstStyle/>
        <a:p>
          <a:endParaRPr lang="en-US"/>
        </a:p>
      </dgm:t>
    </dgm:pt>
    <dgm:pt modelId="{0B43375D-F83E-413D-BD4E-11D7D41C3CD7}">
      <dgm:prSet/>
      <dgm:spPr/>
      <dgm:t>
        <a:bodyPr/>
        <a:lstStyle/>
        <a:p>
          <a:r>
            <a:rPr lang="en-US"/>
            <a:t>We can’t not truly begin to reduce inequality unless more students fulfil their aspirations and progress on into their chosen careers.</a:t>
          </a:r>
        </a:p>
      </dgm:t>
    </dgm:pt>
    <dgm:pt modelId="{F503CD09-C553-490A-8B9F-9A449CA57ABB}" type="parTrans" cxnId="{EC49400D-3CB7-493A-99B5-0CACBABAD547}">
      <dgm:prSet/>
      <dgm:spPr/>
      <dgm:t>
        <a:bodyPr/>
        <a:lstStyle/>
        <a:p>
          <a:endParaRPr lang="en-US"/>
        </a:p>
      </dgm:t>
    </dgm:pt>
    <dgm:pt modelId="{BC4B7DEF-64EE-4621-BCE4-5F3DFE26DA4F}" type="sibTrans" cxnId="{EC49400D-3CB7-493A-99B5-0CACBABAD547}">
      <dgm:prSet/>
      <dgm:spPr/>
      <dgm:t>
        <a:bodyPr/>
        <a:lstStyle/>
        <a:p>
          <a:endParaRPr lang="en-US"/>
        </a:p>
      </dgm:t>
    </dgm:pt>
    <dgm:pt modelId="{6D3E027A-2543-4B18-B4A4-34E8BF823785}">
      <dgm:prSet/>
      <dgm:spPr/>
      <dgm:t>
        <a:bodyPr/>
        <a:lstStyle/>
        <a:p>
          <a:r>
            <a:rPr lang="en-US"/>
            <a:t>Rigorous, comprehensive, and well-designed higher education benefits everyone, rich and poor, and better educated citizens drive the economy and enrich our culture.</a:t>
          </a:r>
        </a:p>
      </dgm:t>
    </dgm:pt>
    <dgm:pt modelId="{5F2D206A-AD09-4E34-B54F-1127FA891644}" type="parTrans" cxnId="{C17D2E97-3F08-44CA-9024-C45A30D3678C}">
      <dgm:prSet/>
      <dgm:spPr/>
      <dgm:t>
        <a:bodyPr/>
        <a:lstStyle/>
        <a:p>
          <a:endParaRPr lang="en-US"/>
        </a:p>
      </dgm:t>
    </dgm:pt>
    <dgm:pt modelId="{0F887E92-2D31-402D-A21F-BB2A8BEBA066}" type="sibTrans" cxnId="{C17D2E97-3F08-44CA-9024-C45A30D3678C}">
      <dgm:prSet/>
      <dgm:spPr/>
      <dgm:t>
        <a:bodyPr/>
        <a:lstStyle/>
        <a:p>
          <a:endParaRPr lang="en-US"/>
        </a:p>
      </dgm:t>
    </dgm:pt>
    <dgm:pt modelId="{4AD3AFE7-F4CA-45E2-98BE-10B3E1302D2C}">
      <dgm:prSet/>
      <dgm:spPr/>
      <dgm:t>
        <a:bodyPr/>
        <a:lstStyle/>
        <a:p>
          <a:r>
            <a:rPr lang="en-US"/>
            <a:t>In a merit-based system, postsecondary schooling is a filter that keeps parents’ economic position from simply passing straight through to their children, thus promoting social mobility.</a:t>
          </a:r>
        </a:p>
      </dgm:t>
    </dgm:pt>
    <dgm:pt modelId="{56248735-32A1-403C-9C3C-7EAAA0190C32}" type="parTrans" cxnId="{775DA56D-637B-4ABF-9F58-EDA819FB24B9}">
      <dgm:prSet/>
      <dgm:spPr/>
      <dgm:t>
        <a:bodyPr/>
        <a:lstStyle/>
        <a:p>
          <a:endParaRPr lang="en-US"/>
        </a:p>
      </dgm:t>
    </dgm:pt>
    <dgm:pt modelId="{4C736168-C50E-4A99-AD95-4E09C710192D}" type="sibTrans" cxnId="{775DA56D-637B-4ABF-9F58-EDA819FB24B9}">
      <dgm:prSet/>
      <dgm:spPr/>
      <dgm:t>
        <a:bodyPr/>
        <a:lstStyle/>
        <a:p>
          <a:endParaRPr lang="en-US"/>
        </a:p>
      </dgm:t>
    </dgm:pt>
    <dgm:pt modelId="{42D60B1C-B612-4D35-899E-2D92B3E82EB5}" type="pres">
      <dgm:prSet presAssocID="{A725FB68-48AB-48D5-ABF3-A4C5A9215AF4}" presName="vert0" presStyleCnt="0">
        <dgm:presLayoutVars>
          <dgm:dir/>
          <dgm:animOne val="branch"/>
          <dgm:animLvl val="lvl"/>
        </dgm:presLayoutVars>
      </dgm:prSet>
      <dgm:spPr/>
      <dgm:t>
        <a:bodyPr/>
        <a:lstStyle/>
        <a:p>
          <a:endParaRPr lang="en-US"/>
        </a:p>
      </dgm:t>
    </dgm:pt>
    <dgm:pt modelId="{E73A97B1-24A1-4337-8315-1BE360DA3454}" type="pres">
      <dgm:prSet presAssocID="{0B43375D-F83E-413D-BD4E-11D7D41C3CD7}" presName="thickLine" presStyleLbl="alignNode1" presStyleIdx="0" presStyleCnt="3"/>
      <dgm:spPr/>
    </dgm:pt>
    <dgm:pt modelId="{3EEC7CDC-BD9A-47E1-97D0-7C76D9D3ACC5}" type="pres">
      <dgm:prSet presAssocID="{0B43375D-F83E-413D-BD4E-11D7D41C3CD7}" presName="horz1" presStyleCnt="0"/>
      <dgm:spPr/>
    </dgm:pt>
    <dgm:pt modelId="{FE709423-520F-406C-97BD-BCEFCAFF5A8E}" type="pres">
      <dgm:prSet presAssocID="{0B43375D-F83E-413D-BD4E-11D7D41C3CD7}" presName="tx1" presStyleLbl="revTx" presStyleIdx="0" presStyleCnt="3"/>
      <dgm:spPr/>
      <dgm:t>
        <a:bodyPr/>
        <a:lstStyle/>
        <a:p>
          <a:endParaRPr lang="en-US"/>
        </a:p>
      </dgm:t>
    </dgm:pt>
    <dgm:pt modelId="{2C3AC8EC-D4E2-4569-84FF-CEB979835C51}" type="pres">
      <dgm:prSet presAssocID="{0B43375D-F83E-413D-BD4E-11D7D41C3CD7}" presName="vert1" presStyleCnt="0"/>
      <dgm:spPr/>
    </dgm:pt>
    <dgm:pt modelId="{EECD5C5F-457B-408C-A8F5-AEF731F91B3C}" type="pres">
      <dgm:prSet presAssocID="{6D3E027A-2543-4B18-B4A4-34E8BF823785}" presName="thickLine" presStyleLbl="alignNode1" presStyleIdx="1" presStyleCnt="3"/>
      <dgm:spPr/>
    </dgm:pt>
    <dgm:pt modelId="{F754A589-A67F-4B10-B69E-144389BA838F}" type="pres">
      <dgm:prSet presAssocID="{6D3E027A-2543-4B18-B4A4-34E8BF823785}" presName="horz1" presStyleCnt="0"/>
      <dgm:spPr/>
    </dgm:pt>
    <dgm:pt modelId="{9B6C68E7-4A90-4A15-8D0D-68A9331E6010}" type="pres">
      <dgm:prSet presAssocID="{6D3E027A-2543-4B18-B4A4-34E8BF823785}" presName="tx1" presStyleLbl="revTx" presStyleIdx="1" presStyleCnt="3"/>
      <dgm:spPr/>
      <dgm:t>
        <a:bodyPr/>
        <a:lstStyle/>
        <a:p>
          <a:endParaRPr lang="en-US"/>
        </a:p>
      </dgm:t>
    </dgm:pt>
    <dgm:pt modelId="{B6F1B050-36E9-4D49-8518-2234535B99E8}" type="pres">
      <dgm:prSet presAssocID="{6D3E027A-2543-4B18-B4A4-34E8BF823785}" presName="vert1" presStyleCnt="0"/>
      <dgm:spPr/>
    </dgm:pt>
    <dgm:pt modelId="{41C646FA-B79D-4BA1-B80C-AE530E0CB8BB}" type="pres">
      <dgm:prSet presAssocID="{4AD3AFE7-F4CA-45E2-98BE-10B3E1302D2C}" presName="thickLine" presStyleLbl="alignNode1" presStyleIdx="2" presStyleCnt="3"/>
      <dgm:spPr/>
    </dgm:pt>
    <dgm:pt modelId="{2BF5865E-AAE4-48CB-A411-43FE3C995DE4}" type="pres">
      <dgm:prSet presAssocID="{4AD3AFE7-F4CA-45E2-98BE-10B3E1302D2C}" presName="horz1" presStyleCnt="0"/>
      <dgm:spPr/>
    </dgm:pt>
    <dgm:pt modelId="{63F631C5-D8A4-4876-A866-C9B5A713185D}" type="pres">
      <dgm:prSet presAssocID="{4AD3AFE7-F4CA-45E2-98BE-10B3E1302D2C}" presName="tx1" presStyleLbl="revTx" presStyleIdx="2" presStyleCnt="3"/>
      <dgm:spPr/>
      <dgm:t>
        <a:bodyPr/>
        <a:lstStyle/>
        <a:p>
          <a:endParaRPr lang="en-US"/>
        </a:p>
      </dgm:t>
    </dgm:pt>
    <dgm:pt modelId="{EFB7566F-BFBE-494E-A771-5062CD752522}" type="pres">
      <dgm:prSet presAssocID="{4AD3AFE7-F4CA-45E2-98BE-10B3E1302D2C}" presName="vert1" presStyleCnt="0"/>
      <dgm:spPr/>
    </dgm:pt>
  </dgm:ptLst>
  <dgm:cxnLst>
    <dgm:cxn modelId="{5532EC39-E9F1-49BC-B66F-65B5241BCB5E}" type="presOf" srcId="{0B43375D-F83E-413D-BD4E-11D7D41C3CD7}" destId="{FE709423-520F-406C-97BD-BCEFCAFF5A8E}" srcOrd="0" destOrd="0" presId="urn:microsoft.com/office/officeart/2008/layout/LinedList"/>
    <dgm:cxn modelId="{1585209C-7E5A-463B-814F-5FFEF6DC111B}" type="presOf" srcId="{A725FB68-48AB-48D5-ABF3-A4C5A9215AF4}" destId="{42D60B1C-B612-4D35-899E-2D92B3E82EB5}" srcOrd="0" destOrd="0" presId="urn:microsoft.com/office/officeart/2008/layout/LinedList"/>
    <dgm:cxn modelId="{EC49400D-3CB7-493A-99B5-0CACBABAD547}" srcId="{A725FB68-48AB-48D5-ABF3-A4C5A9215AF4}" destId="{0B43375D-F83E-413D-BD4E-11D7D41C3CD7}" srcOrd="0" destOrd="0" parTransId="{F503CD09-C553-490A-8B9F-9A449CA57ABB}" sibTransId="{BC4B7DEF-64EE-4621-BCE4-5F3DFE26DA4F}"/>
    <dgm:cxn modelId="{C17D2E97-3F08-44CA-9024-C45A30D3678C}" srcId="{A725FB68-48AB-48D5-ABF3-A4C5A9215AF4}" destId="{6D3E027A-2543-4B18-B4A4-34E8BF823785}" srcOrd="1" destOrd="0" parTransId="{5F2D206A-AD09-4E34-B54F-1127FA891644}" sibTransId="{0F887E92-2D31-402D-A21F-BB2A8BEBA066}"/>
    <dgm:cxn modelId="{775DA56D-637B-4ABF-9F58-EDA819FB24B9}" srcId="{A725FB68-48AB-48D5-ABF3-A4C5A9215AF4}" destId="{4AD3AFE7-F4CA-45E2-98BE-10B3E1302D2C}" srcOrd="2" destOrd="0" parTransId="{56248735-32A1-403C-9C3C-7EAAA0190C32}" sibTransId="{4C736168-C50E-4A99-AD95-4E09C710192D}"/>
    <dgm:cxn modelId="{73822193-935F-497C-8BA5-DAE54C9738DE}" type="presOf" srcId="{6D3E027A-2543-4B18-B4A4-34E8BF823785}" destId="{9B6C68E7-4A90-4A15-8D0D-68A9331E6010}" srcOrd="0" destOrd="0" presId="urn:microsoft.com/office/officeart/2008/layout/LinedList"/>
    <dgm:cxn modelId="{64CC7D4D-8351-4E83-AD53-B72A403D87D3}" type="presOf" srcId="{4AD3AFE7-F4CA-45E2-98BE-10B3E1302D2C}" destId="{63F631C5-D8A4-4876-A866-C9B5A713185D}" srcOrd="0" destOrd="0" presId="urn:microsoft.com/office/officeart/2008/layout/LinedList"/>
    <dgm:cxn modelId="{FE3D653B-CD32-4ECE-B668-39D365B182FC}" type="presParOf" srcId="{42D60B1C-B612-4D35-899E-2D92B3E82EB5}" destId="{E73A97B1-24A1-4337-8315-1BE360DA3454}" srcOrd="0" destOrd="0" presId="urn:microsoft.com/office/officeart/2008/layout/LinedList"/>
    <dgm:cxn modelId="{0235E90C-E900-4F01-9F26-8D0155355AF1}" type="presParOf" srcId="{42D60B1C-B612-4D35-899E-2D92B3E82EB5}" destId="{3EEC7CDC-BD9A-47E1-97D0-7C76D9D3ACC5}" srcOrd="1" destOrd="0" presId="urn:microsoft.com/office/officeart/2008/layout/LinedList"/>
    <dgm:cxn modelId="{39E96A35-CDF8-4E95-8C9E-1DD5B662B4AA}" type="presParOf" srcId="{3EEC7CDC-BD9A-47E1-97D0-7C76D9D3ACC5}" destId="{FE709423-520F-406C-97BD-BCEFCAFF5A8E}" srcOrd="0" destOrd="0" presId="urn:microsoft.com/office/officeart/2008/layout/LinedList"/>
    <dgm:cxn modelId="{8E6EBBCD-483F-4867-88E9-CF26EFB89F94}" type="presParOf" srcId="{3EEC7CDC-BD9A-47E1-97D0-7C76D9D3ACC5}" destId="{2C3AC8EC-D4E2-4569-84FF-CEB979835C51}" srcOrd="1" destOrd="0" presId="urn:microsoft.com/office/officeart/2008/layout/LinedList"/>
    <dgm:cxn modelId="{2990BF31-4FB0-4E37-BB48-9195DBE3C7DD}" type="presParOf" srcId="{42D60B1C-B612-4D35-899E-2D92B3E82EB5}" destId="{EECD5C5F-457B-408C-A8F5-AEF731F91B3C}" srcOrd="2" destOrd="0" presId="urn:microsoft.com/office/officeart/2008/layout/LinedList"/>
    <dgm:cxn modelId="{99970F2E-EB20-4A8E-B1A3-5E2655CB71A8}" type="presParOf" srcId="{42D60B1C-B612-4D35-899E-2D92B3E82EB5}" destId="{F754A589-A67F-4B10-B69E-144389BA838F}" srcOrd="3" destOrd="0" presId="urn:microsoft.com/office/officeart/2008/layout/LinedList"/>
    <dgm:cxn modelId="{43456742-97E0-45FF-A5B2-DA596CDDDB08}" type="presParOf" srcId="{F754A589-A67F-4B10-B69E-144389BA838F}" destId="{9B6C68E7-4A90-4A15-8D0D-68A9331E6010}" srcOrd="0" destOrd="0" presId="urn:microsoft.com/office/officeart/2008/layout/LinedList"/>
    <dgm:cxn modelId="{68498179-7FDD-4E45-BED7-C5A20E1243F7}" type="presParOf" srcId="{F754A589-A67F-4B10-B69E-144389BA838F}" destId="{B6F1B050-36E9-4D49-8518-2234535B99E8}" srcOrd="1" destOrd="0" presId="urn:microsoft.com/office/officeart/2008/layout/LinedList"/>
    <dgm:cxn modelId="{B7C32024-4394-40DE-BBBB-E913F0E39FDA}" type="presParOf" srcId="{42D60B1C-B612-4D35-899E-2D92B3E82EB5}" destId="{41C646FA-B79D-4BA1-B80C-AE530E0CB8BB}" srcOrd="4" destOrd="0" presId="urn:microsoft.com/office/officeart/2008/layout/LinedList"/>
    <dgm:cxn modelId="{79562DB0-8487-42E5-B311-44124E3756FA}" type="presParOf" srcId="{42D60B1C-B612-4D35-899E-2D92B3E82EB5}" destId="{2BF5865E-AAE4-48CB-A411-43FE3C995DE4}" srcOrd="5" destOrd="0" presId="urn:microsoft.com/office/officeart/2008/layout/LinedList"/>
    <dgm:cxn modelId="{15394267-AF05-47C4-B0CD-B30A4A21A31C}" type="presParOf" srcId="{2BF5865E-AAE4-48CB-A411-43FE3C995DE4}" destId="{63F631C5-D8A4-4876-A866-C9B5A713185D}" srcOrd="0" destOrd="0" presId="urn:microsoft.com/office/officeart/2008/layout/LinedList"/>
    <dgm:cxn modelId="{65FF85C3-29C1-46E3-888B-342FEDD00A30}" type="presParOf" srcId="{2BF5865E-AAE4-48CB-A411-43FE3C995DE4}" destId="{EFB7566F-BFBE-494E-A771-5062CD752522}"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E59C4B1-F3A5-4039-BF9A-2EC6C8DEAFFB}" type="doc">
      <dgm:prSet loTypeId="urn:microsoft.com/office/officeart/2018/5/layout/Centered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354091FA-F3E7-4151-82EB-C0A13E71B2A1}">
      <dgm:prSet/>
      <dgm:spPr/>
      <dgm:t>
        <a:bodyPr/>
        <a:lstStyle/>
        <a:p>
          <a:pPr>
            <a:defRPr b="1"/>
          </a:pPr>
          <a:r>
            <a:rPr lang="en-US" b="0" i="0" baseline="0" dirty="0"/>
            <a:t>•</a:t>
          </a:r>
          <a:endParaRPr lang="en-US" dirty="0"/>
        </a:p>
      </dgm:t>
    </dgm:pt>
    <dgm:pt modelId="{54E76224-B99C-42C9-8C44-E56D013E9BB9}" type="parTrans" cxnId="{F85DD379-0620-4532-B20D-D0D97C7EA9D6}">
      <dgm:prSet/>
      <dgm:spPr/>
      <dgm:t>
        <a:bodyPr/>
        <a:lstStyle/>
        <a:p>
          <a:endParaRPr lang="en-US"/>
        </a:p>
      </dgm:t>
    </dgm:pt>
    <dgm:pt modelId="{799C1F3B-BBE1-4988-9148-1B1059E4671A}" type="sibTrans" cxnId="{F85DD379-0620-4532-B20D-D0D97C7EA9D6}">
      <dgm:prSet/>
      <dgm:spPr/>
      <dgm:t>
        <a:bodyPr/>
        <a:lstStyle/>
        <a:p>
          <a:endParaRPr lang="en-US"/>
        </a:p>
      </dgm:t>
    </dgm:pt>
    <dgm:pt modelId="{EFBA8E53-D130-4B34-BC92-4EC0BA4DC76B}">
      <dgm:prSet/>
      <dgm:spPr/>
      <dgm:t>
        <a:bodyPr/>
        <a:lstStyle/>
        <a:p>
          <a:pPr>
            <a:defRPr b="1"/>
          </a:pPr>
          <a:r>
            <a:rPr lang="en-US" b="0" i="0" baseline="0"/>
            <a:t>•</a:t>
          </a:r>
          <a:endParaRPr lang="en-US"/>
        </a:p>
      </dgm:t>
    </dgm:pt>
    <dgm:pt modelId="{7922CE6F-4809-4373-AF20-032DA0304FD4}" type="parTrans" cxnId="{53995AC2-0B57-4E6D-809F-9E7B2D9E375A}">
      <dgm:prSet/>
      <dgm:spPr/>
      <dgm:t>
        <a:bodyPr/>
        <a:lstStyle/>
        <a:p>
          <a:endParaRPr lang="en-US"/>
        </a:p>
      </dgm:t>
    </dgm:pt>
    <dgm:pt modelId="{7461164A-6ACB-4FC3-97AC-07F070366BEA}" type="sibTrans" cxnId="{53995AC2-0B57-4E6D-809F-9E7B2D9E375A}">
      <dgm:prSet/>
      <dgm:spPr/>
      <dgm:t>
        <a:bodyPr/>
        <a:lstStyle/>
        <a:p>
          <a:endParaRPr lang="en-US"/>
        </a:p>
      </dgm:t>
    </dgm:pt>
    <dgm:pt modelId="{FB2E5067-DE9F-402A-963B-52FFD869C2F4}">
      <dgm:prSet/>
      <dgm:spPr/>
      <dgm:t>
        <a:bodyPr/>
        <a:lstStyle/>
        <a:p>
          <a:r>
            <a:rPr lang="en-US" b="0" i="0" baseline="0" dirty="0"/>
            <a:t>Challenges remain for the promotion of academic entrepreneurship in Africa</a:t>
          </a:r>
          <a:endParaRPr lang="en-US" dirty="0"/>
        </a:p>
      </dgm:t>
    </dgm:pt>
    <dgm:pt modelId="{1EAABFE4-A80E-415B-8695-D85C4E4AC177}" type="parTrans" cxnId="{EAF5397B-A99B-473D-8AA0-91323E4AAA91}">
      <dgm:prSet/>
      <dgm:spPr/>
      <dgm:t>
        <a:bodyPr/>
        <a:lstStyle/>
        <a:p>
          <a:endParaRPr lang="en-US"/>
        </a:p>
      </dgm:t>
    </dgm:pt>
    <dgm:pt modelId="{E5DD9852-141C-44FC-A747-9C00CDCAC4E3}" type="sibTrans" cxnId="{EAF5397B-A99B-473D-8AA0-91323E4AAA91}">
      <dgm:prSet/>
      <dgm:spPr/>
      <dgm:t>
        <a:bodyPr/>
        <a:lstStyle/>
        <a:p>
          <a:endParaRPr lang="en-US"/>
        </a:p>
      </dgm:t>
    </dgm:pt>
    <dgm:pt modelId="{CD04DA7B-5517-43A4-8918-06341FA88194}">
      <dgm:prSet/>
      <dgm:spPr/>
      <dgm:t>
        <a:bodyPr/>
        <a:lstStyle/>
        <a:p>
          <a:pPr>
            <a:defRPr b="1"/>
          </a:pPr>
          <a:r>
            <a:rPr lang="en-US" b="0" i="0" baseline="0"/>
            <a:t>•</a:t>
          </a:r>
          <a:endParaRPr lang="en-US"/>
        </a:p>
      </dgm:t>
    </dgm:pt>
    <dgm:pt modelId="{66E1FEE8-CDA8-465B-A1C8-4C16556BDF6F}" type="parTrans" cxnId="{8041A312-EC31-4168-B476-E1290687F9DE}">
      <dgm:prSet/>
      <dgm:spPr/>
      <dgm:t>
        <a:bodyPr/>
        <a:lstStyle/>
        <a:p>
          <a:endParaRPr lang="en-US"/>
        </a:p>
      </dgm:t>
    </dgm:pt>
    <dgm:pt modelId="{862FA60A-F95A-4242-B958-447AD9952E6F}" type="sibTrans" cxnId="{8041A312-EC31-4168-B476-E1290687F9DE}">
      <dgm:prSet/>
      <dgm:spPr/>
      <dgm:t>
        <a:bodyPr/>
        <a:lstStyle/>
        <a:p>
          <a:endParaRPr lang="en-US"/>
        </a:p>
      </dgm:t>
    </dgm:pt>
    <dgm:pt modelId="{C11F075C-C764-4192-BE94-692D4AE145D5}">
      <dgm:prSet/>
      <dgm:spPr/>
      <dgm:t>
        <a:bodyPr/>
        <a:lstStyle/>
        <a:p>
          <a:r>
            <a:rPr lang="en-US" b="0" i="0" baseline="0" dirty="0"/>
            <a:t>Universities still navigate among distinct strategies to become entrepreneurial.</a:t>
          </a:r>
          <a:endParaRPr lang="en-US" dirty="0"/>
        </a:p>
      </dgm:t>
    </dgm:pt>
    <dgm:pt modelId="{F9E8438C-BBAD-4D51-AA5E-4FEE9EC3D02F}" type="parTrans" cxnId="{73126142-40E2-4CB5-9074-754E202CAEB5}">
      <dgm:prSet/>
      <dgm:spPr/>
      <dgm:t>
        <a:bodyPr/>
        <a:lstStyle/>
        <a:p>
          <a:endParaRPr lang="en-US"/>
        </a:p>
      </dgm:t>
    </dgm:pt>
    <dgm:pt modelId="{171466F4-C1CF-441B-8E3C-B4318E90AD81}" type="sibTrans" cxnId="{73126142-40E2-4CB5-9074-754E202CAEB5}">
      <dgm:prSet/>
      <dgm:spPr/>
      <dgm:t>
        <a:bodyPr/>
        <a:lstStyle/>
        <a:p>
          <a:endParaRPr lang="en-US"/>
        </a:p>
      </dgm:t>
    </dgm:pt>
    <dgm:pt modelId="{88B1AC04-324A-4033-B76A-3198B6084CAD}">
      <dgm:prSet/>
      <dgm:spPr/>
      <dgm:t>
        <a:bodyPr/>
        <a:lstStyle/>
        <a:p>
          <a:pPr>
            <a:defRPr b="1"/>
          </a:pPr>
          <a:r>
            <a:rPr lang="en-US" b="0" i="0" baseline="0"/>
            <a:t>•</a:t>
          </a:r>
          <a:endParaRPr lang="en-US"/>
        </a:p>
      </dgm:t>
    </dgm:pt>
    <dgm:pt modelId="{15B0AA6E-FEB5-4ED3-8913-661A20A3B78B}" type="parTrans" cxnId="{9C3AC6EE-7D05-43CE-85FF-9AD2D6F7A4C0}">
      <dgm:prSet/>
      <dgm:spPr/>
      <dgm:t>
        <a:bodyPr/>
        <a:lstStyle/>
        <a:p>
          <a:endParaRPr lang="en-US"/>
        </a:p>
      </dgm:t>
    </dgm:pt>
    <dgm:pt modelId="{4A6360A2-5736-4DE1-BEE3-A68A0FA23249}" type="sibTrans" cxnId="{9C3AC6EE-7D05-43CE-85FF-9AD2D6F7A4C0}">
      <dgm:prSet/>
      <dgm:spPr/>
      <dgm:t>
        <a:bodyPr/>
        <a:lstStyle/>
        <a:p>
          <a:endParaRPr lang="en-US"/>
        </a:p>
      </dgm:t>
    </dgm:pt>
    <dgm:pt modelId="{269F08BE-2A8E-4A22-AC46-0F5B8869B1D1}">
      <dgm:prSet/>
      <dgm:spPr/>
      <dgm:t>
        <a:bodyPr/>
        <a:lstStyle/>
        <a:p>
          <a:r>
            <a:rPr lang="en-US" b="0" i="0" baseline="0" dirty="0"/>
            <a:t>Research activity does not imply higher levels of academic entrepreneurship.</a:t>
          </a:r>
          <a:endParaRPr lang="en-US" dirty="0"/>
        </a:p>
      </dgm:t>
    </dgm:pt>
    <dgm:pt modelId="{FF4644FE-CC3B-46D4-A9BF-1264BEE80530}" type="parTrans" cxnId="{E81C5AFE-0CA5-46CB-949A-C6523A25A17B}">
      <dgm:prSet/>
      <dgm:spPr/>
      <dgm:t>
        <a:bodyPr/>
        <a:lstStyle/>
        <a:p>
          <a:endParaRPr lang="en-US"/>
        </a:p>
      </dgm:t>
    </dgm:pt>
    <dgm:pt modelId="{FA2554FA-9DA2-42B9-B447-0D06B759EC5C}" type="sibTrans" cxnId="{E81C5AFE-0CA5-46CB-949A-C6523A25A17B}">
      <dgm:prSet/>
      <dgm:spPr/>
      <dgm:t>
        <a:bodyPr/>
        <a:lstStyle/>
        <a:p>
          <a:endParaRPr lang="en-US"/>
        </a:p>
      </dgm:t>
    </dgm:pt>
    <dgm:pt modelId="{405E9632-A093-4193-B213-583786781D1F}">
      <dgm:prSet/>
      <dgm:spPr/>
      <dgm:t>
        <a:bodyPr/>
        <a:lstStyle/>
        <a:p>
          <a:pPr>
            <a:defRPr b="1"/>
          </a:pPr>
          <a:r>
            <a:rPr lang="en-US" b="0" i="0" baseline="0"/>
            <a:t>•</a:t>
          </a:r>
          <a:endParaRPr lang="en-US"/>
        </a:p>
      </dgm:t>
    </dgm:pt>
    <dgm:pt modelId="{5DE1F01D-FB39-490E-9528-D36CDCF651F3}" type="parTrans" cxnId="{0B66AF27-062D-4EAE-85CF-D7A92FBFF30A}">
      <dgm:prSet/>
      <dgm:spPr/>
      <dgm:t>
        <a:bodyPr/>
        <a:lstStyle/>
        <a:p>
          <a:endParaRPr lang="en-US"/>
        </a:p>
      </dgm:t>
    </dgm:pt>
    <dgm:pt modelId="{50740C66-744D-48C9-8771-76A050B1BDFF}" type="sibTrans" cxnId="{0B66AF27-062D-4EAE-85CF-D7A92FBFF30A}">
      <dgm:prSet/>
      <dgm:spPr/>
      <dgm:t>
        <a:bodyPr/>
        <a:lstStyle/>
        <a:p>
          <a:endParaRPr lang="en-US"/>
        </a:p>
      </dgm:t>
    </dgm:pt>
    <dgm:pt modelId="{315D79EF-B427-404A-876C-1E224161FF40}">
      <dgm:prSet/>
      <dgm:spPr/>
      <dgm:t>
        <a:bodyPr/>
        <a:lstStyle/>
        <a:p>
          <a:r>
            <a:rPr lang="en-US" b="0" i="0" baseline="0" dirty="0"/>
            <a:t>Academic entrepreneurship is also shaped by external elements to the university.</a:t>
          </a:r>
          <a:endParaRPr lang="en-US" dirty="0"/>
        </a:p>
      </dgm:t>
    </dgm:pt>
    <dgm:pt modelId="{3182E5F1-65E0-4D6E-9151-7D0B7E528C7B}" type="parTrans" cxnId="{81174F9E-3293-4D7B-A51D-E736C1D8D493}">
      <dgm:prSet/>
      <dgm:spPr/>
      <dgm:t>
        <a:bodyPr/>
        <a:lstStyle/>
        <a:p>
          <a:endParaRPr lang="en-US"/>
        </a:p>
      </dgm:t>
    </dgm:pt>
    <dgm:pt modelId="{780F5AB6-D963-4129-82BB-BE812D46CC71}" type="sibTrans" cxnId="{81174F9E-3293-4D7B-A51D-E736C1D8D493}">
      <dgm:prSet/>
      <dgm:spPr/>
      <dgm:t>
        <a:bodyPr/>
        <a:lstStyle/>
        <a:p>
          <a:endParaRPr lang="en-US"/>
        </a:p>
      </dgm:t>
    </dgm:pt>
    <dgm:pt modelId="{E18F3DE5-3862-43B1-8A57-0B3A9F2356CA}">
      <dgm:prSet/>
      <dgm:spPr/>
      <dgm:t>
        <a:bodyPr/>
        <a:lstStyle/>
        <a:p>
          <a:r>
            <a:rPr lang="en-US" b="0" i="0" baseline="0" dirty="0"/>
            <a:t>African countries have huge potential in academic entrepreneurship</a:t>
          </a:r>
          <a:endParaRPr lang="en-US" dirty="0"/>
        </a:p>
      </dgm:t>
    </dgm:pt>
    <dgm:pt modelId="{2DBC35F3-8F08-44F8-900C-099FA56DD281}" type="sibTrans" cxnId="{029BCE1B-A928-4FB0-A31C-7A868F60BF27}">
      <dgm:prSet/>
      <dgm:spPr/>
      <dgm:t>
        <a:bodyPr/>
        <a:lstStyle/>
        <a:p>
          <a:endParaRPr lang="en-US"/>
        </a:p>
      </dgm:t>
    </dgm:pt>
    <dgm:pt modelId="{BD83A69D-D07E-4302-B080-C9A2EE2A35AF}" type="parTrans" cxnId="{029BCE1B-A928-4FB0-A31C-7A868F60BF27}">
      <dgm:prSet/>
      <dgm:spPr/>
      <dgm:t>
        <a:bodyPr/>
        <a:lstStyle/>
        <a:p>
          <a:endParaRPr lang="en-US"/>
        </a:p>
      </dgm:t>
    </dgm:pt>
    <dgm:pt modelId="{0283B78C-A465-4162-8064-10EFD98515AA}" type="pres">
      <dgm:prSet presAssocID="{7E59C4B1-F3A5-4039-BF9A-2EC6C8DEAFFB}" presName="root" presStyleCnt="0">
        <dgm:presLayoutVars>
          <dgm:dir/>
          <dgm:resizeHandles val="exact"/>
        </dgm:presLayoutVars>
      </dgm:prSet>
      <dgm:spPr/>
      <dgm:t>
        <a:bodyPr/>
        <a:lstStyle/>
        <a:p>
          <a:endParaRPr lang="en-US"/>
        </a:p>
      </dgm:t>
    </dgm:pt>
    <dgm:pt modelId="{9A40495E-41A0-4B38-B637-A49E9CC88FCD}" type="pres">
      <dgm:prSet presAssocID="{354091FA-F3E7-4151-82EB-C0A13E71B2A1}" presName="compNode" presStyleCnt="0"/>
      <dgm:spPr/>
    </dgm:pt>
    <dgm:pt modelId="{3E14E900-E914-4D1C-9E13-C29371831911}" type="pres">
      <dgm:prSet presAssocID="{354091FA-F3E7-4151-82EB-C0A13E71B2A1}"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t>
        <a:bodyPr/>
        <a:lstStyle/>
        <a:p>
          <a:endParaRPr lang="en-US"/>
        </a:p>
      </dgm:t>
      <dgm:extLst>
        <a:ext uri="{E40237B7-FDA0-4F09-8148-C483321AD2D9}">
          <dgm14:cNvPr xmlns:dgm14="http://schemas.microsoft.com/office/drawing/2010/diagram" id="0" name="" descr="Asia"/>
        </a:ext>
      </dgm:extLst>
    </dgm:pt>
    <dgm:pt modelId="{87B48FB9-7C4C-43D0-A373-536ADDBB28A4}" type="pres">
      <dgm:prSet presAssocID="{354091FA-F3E7-4151-82EB-C0A13E71B2A1}" presName="iconSpace" presStyleCnt="0"/>
      <dgm:spPr/>
    </dgm:pt>
    <dgm:pt modelId="{6E49BACE-566A-4240-9BCD-6006B099D976}" type="pres">
      <dgm:prSet presAssocID="{354091FA-F3E7-4151-82EB-C0A13E71B2A1}" presName="parTx" presStyleLbl="revTx" presStyleIdx="0" presStyleCnt="10">
        <dgm:presLayoutVars>
          <dgm:chMax val="0"/>
          <dgm:chPref val="0"/>
        </dgm:presLayoutVars>
      </dgm:prSet>
      <dgm:spPr/>
      <dgm:t>
        <a:bodyPr/>
        <a:lstStyle/>
        <a:p>
          <a:endParaRPr lang="en-US"/>
        </a:p>
      </dgm:t>
    </dgm:pt>
    <dgm:pt modelId="{F68594A9-5BDB-4205-909C-EAC6DCC20A3E}" type="pres">
      <dgm:prSet presAssocID="{354091FA-F3E7-4151-82EB-C0A13E71B2A1}" presName="txSpace" presStyleCnt="0"/>
      <dgm:spPr/>
    </dgm:pt>
    <dgm:pt modelId="{EEAD7251-7E25-440A-A798-6928A55EDB83}" type="pres">
      <dgm:prSet presAssocID="{354091FA-F3E7-4151-82EB-C0A13E71B2A1}" presName="desTx" presStyleLbl="revTx" presStyleIdx="1" presStyleCnt="10">
        <dgm:presLayoutVars/>
      </dgm:prSet>
      <dgm:spPr/>
      <dgm:t>
        <a:bodyPr/>
        <a:lstStyle/>
        <a:p>
          <a:endParaRPr lang="en-US"/>
        </a:p>
      </dgm:t>
    </dgm:pt>
    <dgm:pt modelId="{E69A2901-F5FA-4E6C-B038-81D8C9711DCB}" type="pres">
      <dgm:prSet presAssocID="{799C1F3B-BBE1-4988-9148-1B1059E4671A}" presName="sibTrans" presStyleCnt="0"/>
      <dgm:spPr/>
    </dgm:pt>
    <dgm:pt modelId="{8FABD411-CE12-49E1-B022-B951C47D03BB}" type="pres">
      <dgm:prSet presAssocID="{EFBA8E53-D130-4B34-BC92-4EC0BA4DC76B}" presName="compNode" presStyleCnt="0"/>
      <dgm:spPr/>
    </dgm:pt>
    <dgm:pt modelId="{A026A968-87C3-46E1-A915-A6600C458844}" type="pres">
      <dgm:prSet presAssocID="{EFBA8E53-D130-4B34-BC92-4EC0BA4DC76B}" presName="iconRect" presStyleLbl="node1" presStyleIdx="1" presStyleCnt="5"/>
      <dgm:spPr>
        <a:blipFill>
          <a:blip xmlns:r="http://schemas.openxmlformats.org/officeDocument/2006/relationships"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t>
        <a:bodyPr/>
        <a:lstStyle/>
        <a:p>
          <a:endParaRPr lang="en-US"/>
        </a:p>
      </dgm:t>
      <dgm:extLst>
        <a:ext uri="{E40237B7-FDA0-4F09-8148-C483321AD2D9}">
          <dgm14:cNvPr xmlns:dgm14="http://schemas.microsoft.com/office/drawing/2010/diagram" id="0" name="" descr="Bitcoin"/>
        </a:ext>
      </dgm:extLst>
    </dgm:pt>
    <dgm:pt modelId="{B7D3C36B-E181-4658-836C-5839A0E404EE}" type="pres">
      <dgm:prSet presAssocID="{EFBA8E53-D130-4B34-BC92-4EC0BA4DC76B}" presName="iconSpace" presStyleCnt="0"/>
      <dgm:spPr/>
    </dgm:pt>
    <dgm:pt modelId="{E60F1AED-AAED-4EC7-B128-36F0C8012A70}" type="pres">
      <dgm:prSet presAssocID="{EFBA8E53-D130-4B34-BC92-4EC0BA4DC76B}" presName="parTx" presStyleLbl="revTx" presStyleIdx="2" presStyleCnt="10">
        <dgm:presLayoutVars>
          <dgm:chMax val="0"/>
          <dgm:chPref val="0"/>
        </dgm:presLayoutVars>
      </dgm:prSet>
      <dgm:spPr/>
      <dgm:t>
        <a:bodyPr/>
        <a:lstStyle/>
        <a:p>
          <a:endParaRPr lang="en-US"/>
        </a:p>
      </dgm:t>
    </dgm:pt>
    <dgm:pt modelId="{D08EC2CC-4C5C-4439-A785-190962673DBE}" type="pres">
      <dgm:prSet presAssocID="{EFBA8E53-D130-4B34-BC92-4EC0BA4DC76B}" presName="txSpace" presStyleCnt="0"/>
      <dgm:spPr/>
    </dgm:pt>
    <dgm:pt modelId="{33F4823D-7279-43DE-ACA7-4359D4C6FB62}" type="pres">
      <dgm:prSet presAssocID="{EFBA8E53-D130-4B34-BC92-4EC0BA4DC76B}" presName="desTx" presStyleLbl="revTx" presStyleIdx="3" presStyleCnt="10">
        <dgm:presLayoutVars/>
      </dgm:prSet>
      <dgm:spPr/>
      <dgm:t>
        <a:bodyPr/>
        <a:lstStyle/>
        <a:p>
          <a:endParaRPr lang="en-US"/>
        </a:p>
      </dgm:t>
    </dgm:pt>
    <dgm:pt modelId="{385F8FD2-C509-4D32-8BEC-FA2DDD5180E6}" type="pres">
      <dgm:prSet presAssocID="{7461164A-6ACB-4FC3-97AC-07F070366BEA}" presName="sibTrans" presStyleCnt="0"/>
      <dgm:spPr/>
    </dgm:pt>
    <dgm:pt modelId="{9BE61FC4-9E1F-4357-930D-293E6F857FED}" type="pres">
      <dgm:prSet presAssocID="{CD04DA7B-5517-43A4-8918-06341FA88194}" presName="compNode" presStyleCnt="0"/>
      <dgm:spPr/>
    </dgm:pt>
    <dgm:pt modelId="{E5AAA998-DECA-48AC-A742-8D21EAFB90B0}" type="pres">
      <dgm:prSet presAssocID="{CD04DA7B-5517-43A4-8918-06341FA88194}"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t>
        <a:bodyPr/>
        <a:lstStyle/>
        <a:p>
          <a:endParaRPr lang="en-US"/>
        </a:p>
      </dgm:t>
      <dgm:extLst>
        <a:ext uri="{E40237B7-FDA0-4F09-8148-C483321AD2D9}">
          <dgm14:cNvPr xmlns:dgm14="http://schemas.microsoft.com/office/drawing/2010/diagram" id="0" name="" descr="Head with Gears"/>
        </a:ext>
      </dgm:extLst>
    </dgm:pt>
    <dgm:pt modelId="{BE7F6C6C-E39B-4663-973C-3491B44C8040}" type="pres">
      <dgm:prSet presAssocID="{CD04DA7B-5517-43A4-8918-06341FA88194}" presName="iconSpace" presStyleCnt="0"/>
      <dgm:spPr/>
    </dgm:pt>
    <dgm:pt modelId="{363FA4CA-870A-4496-AD2C-E812341C4AF5}" type="pres">
      <dgm:prSet presAssocID="{CD04DA7B-5517-43A4-8918-06341FA88194}" presName="parTx" presStyleLbl="revTx" presStyleIdx="4" presStyleCnt="10">
        <dgm:presLayoutVars>
          <dgm:chMax val="0"/>
          <dgm:chPref val="0"/>
        </dgm:presLayoutVars>
      </dgm:prSet>
      <dgm:spPr/>
      <dgm:t>
        <a:bodyPr/>
        <a:lstStyle/>
        <a:p>
          <a:endParaRPr lang="en-US"/>
        </a:p>
      </dgm:t>
    </dgm:pt>
    <dgm:pt modelId="{10323BD3-5346-4332-931B-C4BCB22CA255}" type="pres">
      <dgm:prSet presAssocID="{CD04DA7B-5517-43A4-8918-06341FA88194}" presName="txSpace" presStyleCnt="0"/>
      <dgm:spPr/>
    </dgm:pt>
    <dgm:pt modelId="{8B5611B1-9FED-46B0-98FF-5AF76CA83C84}" type="pres">
      <dgm:prSet presAssocID="{CD04DA7B-5517-43A4-8918-06341FA88194}" presName="desTx" presStyleLbl="revTx" presStyleIdx="5" presStyleCnt="10">
        <dgm:presLayoutVars/>
      </dgm:prSet>
      <dgm:spPr/>
      <dgm:t>
        <a:bodyPr/>
        <a:lstStyle/>
        <a:p>
          <a:endParaRPr lang="en-US"/>
        </a:p>
      </dgm:t>
    </dgm:pt>
    <dgm:pt modelId="{04A6A5E0-8120-4C7F-9743-FB6A9D29AE69}" type="pres">
      <dgm:prSet presAssocID="{862FA60A-F95A-4242-B958-447AD9952E6F}" presName="sibTrans" presStyleCnt="0"/>
      <dgm:spPr/>
    </dgm:pt>
    <dgm:pt modelId="{5B180A92-9960-4F2F-A8AE-79C23CD24C4D}" type="pres">
      <dgm:prSet presAssocID="{88B1AC04-324A-4033-B76A-3198B6084CAD}" presName="compNode" presStyleCnt="0"/>
      <dgm:spPr/>
    </dgm:pt>
    <dgm:pt modelId="{A9947561-ABE2-4E54-BE35-2651E8B20E69}" type="pres">
      <dgm:prSet presAssocID="{88B1AC04-324A-4033-B76A-3198B6084CAD}"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a:noFill/>
        </a:ln>
      </dgm:spPr>
      <dgm:t>
        <a:bodyPr/>
        <a:lstStyle/>
        <a:p>
          <a:endParaRPr lang="en-US"/>
        </a:p>
      </dgm:t>
      <dgm:extLst>
        <a:ext uri="{E40237B7-FDA0-4F09-8148-C483321AD2D9}">
          <dgm14:cNvPr xmlns:dgm14="http://schemas.microsoft.com/office/drawing/2010/diagram" id="0" name="" descr="Books"/>
        </a:ext>
      </dgm:extLst>
    </dgm:pt>
    <dgm:pt modelId="{C24B6CEC-75EB-493A-B603-BE9E8138016E}" type="pres">
      <dgm:prSet presAssocID="{88B1AC04-324A-4033-B76A-3198B6084CAD}" presName="iconSpace" presStyleCnt="0"/>
      <dgm:spPr/>
    </dgm:pt>
    <dgm:pt modelId="{03E296AF-D248-4320-BE42-C485367D10C2}" type="pres">
      <dgm:prSet presAssocID="{88B1AC04-324A-4033-B76A-3198B6084CAD}" presName="parTx" presStyleLbl="revTx" presStyleIdx="6" presStyleCnt="10">
        <dgm:presLayoutVars>
          <dgm:chMax val="0"/>
          <dgm:chPref val="0"/>
        </dgm:presLayoutVars>
      </dgm:prSet>
      <dgm:spPr/>
      <dgm:t>
        <a:bodyPr/>
        <a:lstStyle/>
        <a:p>
          <a:endParaRPr lang="en-US"/>
        </a:p>
      </dgm:t>
    </dgm:pt>
    <dgm:pt modelId="{DA618350-1406-4B5A-9157-E0D89A61557A}" type="pres">
      <dgm:prSet presAssocID="{88B1AC04-324A-4033-B76A-3198B6084CAD}" presName="txSpace" presStyleCnt="0"/>
      <dgm:spPr/>
    </dgm:pt>
    <dgm:pt modelId="{5E15D66C-7317-4A45-857F-D605826A0E80}" type="pres">
      <dgm:prSet presAssocID="{88B1AC04-324A-4033-B76A-3198B6084CAD}" presName="desTx" presStyleLbl="revTx" presStyleIdx="7" presStyleCnt="10">
        <dgm:presLayoutVars/>
      </dgm:prSet>
      <dgm:spPr/>
      <dgm:t>
        <a:bodyPr/>
        <a:lstStyle/>
        <a:p>
          <a:endParaRPr lang="en-US"/>
        </a:p>
      </dgm:t>
    </dgm:pt>
    <dgm:pt modelId="{D10BEB0B-2AAA-427E-B22C-3E8E8B82E5E9}" type="pres">
      <dgm:prSet presAssocID="{4A6360A2-5736-4DE1-BEE3-A68A0FA23249}" presName="sibTrans" presStyleCnt="0"/>
      <dgm:spPr/>
    </dgm:pt>
    <dgm:pt modelId="{48017297-8531-472F-ABDD-52ED84BB984D}" type="pres">
      <dgm:prSet presAssocID="{405E9632-A093-4193-B213-583786781D1F}" presName="compNode" presStyleCnt="0"/>
      <dgm:spPr/>
    </dgm:pt>
    <dgm:pt modelId="{A581998D-1DD8-4A79-BF5F-0C2C4DD9DC96}" type="pres">
      <dgm:prSet presAssocID="{405E9632-A093-4193-B213-583786781D1F}"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a:blipFill>
        <a:ln>
          <a:noFill/>
        </a:ln>
      </dgm:spPr>
      <dgm:t>
        <a:bodyPr/>
        <a:lstStyle/>
        <a:p>
          <a:endParaRPr lang="en-US"/>
        </a:p>
      </dgm:t>
      <dgm:extLst>
        <a:ext uri="{E40237B7-FDA0-4F09-8148-C483321AD2D9}">
          <dgm14:cNvPr xmlns:dgm14="http://schemas.microsoft.com/office/drawing/2010/diagram" id="0" name="" descr="Classroom"/>
        </a:ext>
      </dgm:extLst>
    </dgm:pt>
    <dgm:pt modelId="{3768653B-F9BC-45A0-9DBA-5F59DE99C862}" type="pres">
      <dgm:prSet presAssocID="{405E9632-A093-4193-B213-583786781D1F}" presName="iconSpace" presStyleCnt="0"/>
      <dgm:spPr/>
    </dgm:pt>
    <dgm:pt modelId="{B23867C9-64F6-431D-94CF-49A8DB43AE23}" type="pres">
      <dgm:prSet presAssocID="{405E9632-A093-4193-B213-583786781D1F}" presName="parTx" presStyleLbl="revTx" presStyleIdx="8" presStyleCnt="10">
        <dgm:presLayoutVars>
          <dgm:chMax val="0"/>
          <dgm:chPref val="0"/>
        </dgm:presLayoutVars>
      </dgm:prSet>
      <dgm:spPr/>
      <dgm:t>
        <a:bodyPr/>
        <a:lstStyle/>
        <a:p>
          <a:endParaRPr lang="en-US"/>
        </a:p>
      </dgm:t>
    </dgm:pt>
    <dgm:pt modelId="{D133F1FE-BF17-44E7-A574-3D82E35E3D08}" type="pres">
      <dgm:prSet presAssocID="{405E9632-A093-4193-B213-583786781D1F}" presName="txSpace" presStyleCnt="0"/>
      <dgm:spPr/>
    </dgm:pt>
    <dgm:pt modelId="{6F48449C-C378-4668-9F47-376651C2C2AB}" type="pres">
      <dgm:prSet presAssocID="{405E9632-A093-4193-B213-583786781D1F}" presName="desTx" presStyleLbl="revTx" presStyleIdx="9" presStyleCnt="10">
        <dgm:presLayoutVars/>
      </dgm:prSet>
      <dgm:spPr/>
      <dgm:t>
        <a:bodyPr/>
        <a:lstStyle/>
        <a:p>
          <a:endParaRPr lang="en-US"/>
        </a:p>
      </dgm:t>
    </dgm:pt>
  </dgm:ptLst>
  <dgm:cxnLst>
    <dgm:cxn modelId="{F85DD379-0620-4532-B20D-D0D97C7EA9D6}" srcId="{7E59C4B1-F3A5-4039-BF9A-2EC6C8DEAFFB}" destId="{354091FA-F3E7-4151-82EB-C0A13E71B2A1}" srcOrd="0" destOrd="0" parTransId="{54E76224-B99C-42C9-8C44-E56D013E9BB9}" sibTransId="{799C1F3B-BBE1-4988-9148-1B1059E4671A}"/>
    <dgm:cxn modelId="{B887A73F-A1A6-4872-908A-B100EAE352EB}" type="presOf" srcId="{C11F075C-C764-4192-BE94-692D4AE145D5}" destId="{8B5611B1-9FED-46B0-98FF-5AF76CA83C84}" srcOrd="0" destOrd="0" presId="urn:microsoft.com/office/officeart/2018/5/layout/CenteredIconLabelDescriptionList"/>
    <dgm:cxn modelId="{7A86BD59-BBB1-4123-9528-BF0D19ED9389}" type="presOf" srcId="{EFBA8E53-D130-4B34-BC92-4EC0BA4DC76B}" destId="{E60F1AED-AAED-4EC7-B128-36F0C8012A70}" srcOrd="0" destOrd="0" presId="urn:microsoft.com/office/officeart/2018/5/layout/CenteredIconLabelDescriptionList"/>
    <dgm:cxn modelId="{5C110C8E-5F56-4C1A-8E54-C8BD378F5194}" type="presOf" srcId="{CD04DA7B-5517-43A4-8918-06341FA88194}" destId="{363FA4CA-870A-4496-AD2C-E812341C4AF5}" srcOrd="0" destOrd="0" presId="urn:microsoft.com/office/officeart/2018/5/layout/CenteredIconLabelDescriptionList"/>
    <dgm:cxn modelId="{C57E1056-163D-45AD-84E1-E485C9083B5E}" type="presOf" srcId="{354091FA-F3E7-4151-82EB-C0A13E71B2A1}" destId="{6E49BACE-566A-4240-9BCD-6006B099D976}" srcOrd="0" destOrd="0" presId="urn:microsoft.com/office/officeart/2018/5/layout/CenteredIconLabelDescriptionList"/>
    <dgm:cxn modelId="{9C3AC6EE-7D05-43CE-85FF-9AD2D6F7A4C0}" srcId="{7E59C4B1-F3A5-4039-BF9A-2EC6C8DEAFFB}" destId="{88B1AC04-324A-4033-B76A-3198B6084CAD}" srcOrd="3" destOrd="0" parTransId="{15B0AA6E-FEB5-4ED3-8913-661A20A3B78B}" sibTransId="{4A6360A2-5736-4DE1-BEE3-A68A0FA23249}"/>
    <dgm:cxn modelId="{2B6FDDB2-6DCB-4581-BBC1-20C8B96066E1}" type="presOf" srcId="{E18F3DE5-3862-43B1-8A57-0B3A9F2356CA}" destId="{EEAD7251-7E25-440A-A798-6928A55EDB83}" srcOrd="0" destOrd="0" presId="urn:microsoft.com/office/officeart/2018/5/layout/CenteredIconLabelDescriptionList"/>
    <dgm:cxn modelId="{4CAB4BF5-AB0C-4771-B43F-CC0E3BA940E5}" type="presOf" srcId="{269F08BE-2A8E-4A22-AC46-0F5B8869B1D1}" destId="{5E15D66C-7317-4A45-857F-D605826A0E80}" srcOrd="0" destOrd="0" presId="urn:microsoft.com/office/officeart/2018/5/layout/CenteredIconLabelDescriptionList"/>
    <dgm:cxn modelId="{8041A312-EC31-4168-B476-E1290687F9DE}" srcId="{7E59C4B1-F3A5-4039-BF9A-2EC6C8DEAFFB}" destId="{CD04DA7B-5517-43A4-8918-06341FA88194}" srcOrd="2" destOrd="0" parTransId="{66E1FEE8-CDA8-465B-A1C8-4C16556BDF6F}" sibTransId="{862FA60A-F95A-4242-B958-447AD9952E6F}"/>
    <dgm:cxn modelId="{029BCE1B-A928-4FB0-A31C-7A868F60BF27}" srcId="{354091FA-F3E7-4151-82EB-C0A13E71B2A1}" destId="{E18F3DE5-3862-43B1-8A57-0B3A9F2356CA}" srcOrd="0" destOrd="0" parTransId="{BD83A69D-D07E-4302-B080-C9A2EE2A35AF}" sibTransId="{2DBC35F3-8F08-44F8-900C-099FA56DD281}"/>
    <dgm:cxn modelId="{73126142-40E2-4CB5-9074-754E202CAEB5}" srcId="{CD04DA7B-5517-43A4-8918-06341FA88194}" destId="{C11F075C-C764-4192-BE94-692D4AE145D5}" srcOrd="0" destOrd="0" parTransId="{F9E8438C-BBAD-4D51-AA5E-4FEE9EC3D02F}" sibTransId="{171466F4-C1CF-441B-8E3C-B4318E90AD81}"/>
    <dgm:cxn modelId="{050708E0-70E7-4521-B229-15690AA8C222}" type="presOf" srcId="{405E9632-A093-4193-B213-583786781D1F}" destId="{B23867C9-64F6-431D-94CF-49A8DB43AE23}" srcOrd="0" destOrd="0" presId="urn:microsoft.com/office/officeart/2018/5/layout/CenteredIconLabelDescriptionList"/>
    <dgm:cxn modelId="{EF0B387E-70BE-43C2-ACF7-E03FB3D8F55B}" type="presOf" srcId="{315D79EF-B427-404A-876C-1E224161FF40}" destId="{6F48449C-C378-4668-9F47-376651C2C2AB}" srcOrd="0" destOrd="0" presId="urn:microsoft.com/office/officeart/2018/5/layout/CenteredIconLabelDescriptionList"/>
    <dgm:cxn modelId="{81174F9E-3293-4D7B-A51D-E736C1D8D493}" srcId="{405E9632-A093-4193-B213-583786781D1F}" destId="{315D79EF-B427-404A-876C-1E224161FF40}" srcOrd="0" destOrd="0" parTransId="{3182E5F1-65E0-4D6E-9151-7D0B7E528C7B}" sibTransId="{780F5AB6-D963-4129-82BB-BE812D46CC71}"/>
    <dgm:cxn modelId="{96A7DF3C-267F-4CEE-963C-F94F28D7DB9E}" type="presOf" srcId="{FB2E5067-DE9F-402A-963B-52FFD869C2F4}" destId="{33F4823D-7279-43DE-ACA7-4359D4C6FB62}" srcOrd="0" destOrd="0" presId="urn:microsoft.com/office/officeart/2018/5/layout/CenteredIconLabelDescriptionList"/>
    <dgm:cxn modelId="{53995AC2-0B57-4E6D-809F-9E7B2D9E375A}" srcId="{7E59C4B1-F3A5-4039-BF9A-2EC6C8DEAFFB}" destId="{EFBA8E53-D130-4B34-BC92-4EC0BA4DC76B}" srcOrd="1" destOrd="0" parTransId="{7922CE6F-4809-4373-AF20-032DA0304FD4}" sibTransId="{7461164A-6ACB-4FC3-97AC-07F070366BEA}"/>
    <dgm:cxn modelId="{983FAB9B-3F18-409B-B1C5-4F78DFF30EC0}" type="presOf" srcId="{7E59C4B1-F3A5-4039-BF9A-2EC6C8DEAFFB}" destId="{0283B78C-A465-4162-8064-10EFD98515AA}" srcOrd="0" destOrd="0" presId="urn:microsoft.com/office/officeart/2018/5/layout/CenteredIconLabelDescriptionList"/>
    <dgm:cxn modelId="{B711F312-7B52-4DDD-AA2E-AD74D0FEC458}" type="presOf" srcId="{88B1AC04-324A-4033-B76A-3198B6084CAD}" destId="{03E296AF-D248-4320-BE42-C485367D10C2}" srcOrd="0" destOrd="0" presId="urn:microsoft.com/office/officeart/2018/5/layout/CenteredIconLabelDescriptionList"/>
    <dgm:cxn modelId="{EAF5397B-A99B-473D-8AA0-91323E4AAA91}" srcId="{EFBA8E53-D130-4B34-BC92-4EC0BA4DC76B}" destId="{FB2E5067-DE9F-402A-963B-52FFD869C2F4}" srcOrd="0" destOrd="0" parTransId="{1EAABFE4-A80E-415B-8695-D85C4E4AC177}" sibTransId="{E5DD9852-141C-44FC-A747-9C00CDCAC4E3}"/>
    <dgm:cxn modelId="{E81C5AFE-0CA5-46CB-949A-C6523A25A17B}" srcId="{88B1AC04-324A-4033-B76A-3198B6084CAD}" destId="{269F08BE-2A8E-4A22-AC46-0F5B8869B1D1}" srcOrd="0" destOrd="0" parTransId="{FF4644FE-CC3B-46D4-A9BF-1264BEE80530}" sibTransId="{FA2554FA-9DA2-42B9-B447-0D06B759EC5C}"/>
    <dgm:cxn modelId="{0B66AF27-062D-4EAE-85CF-D7A92FBFF30A}" srcId="{7E59C4B1-F3A5-4039-BF9A-2EC6C8DEAFFB}" destId="{405E9632-A093-4193-B213-583786781D1F}" srcOrd="4" destOrd="0" parTransId="{5DE1F01D-FB39-490E-9528-D36CDCF651F3}" sibTransId="{50740C66-744D-48C9-8771-76A050B1BDFF}"/>
    <dgm:cxn modelId="{EF586E66-A6F9-4B86-B7EF-3D40535C0DA4}" type="presParOf" srcId="{0283B78C-A465-4162-8064-10EFD98515AA}" destId="{9A40495E-41A0-4B38-B637-A49E9CC88FCD}" srcOrd="0" destOrd="0" presId="urn:microsoft.com/office/officeart/2018/5/layout/CenteredIconLabelDescriptionList"/>
    <dgm:cxn modelId="{5C70FF24-1C04-4119-BD64-135EE953426A}" type="presParOf" srcId="{9A40495E-41A0-4B38-B637-A49E9CC88FCD}" destId="{3E14E900-E914-4D1C-9E13-C29371831911}" srcOrd="0" destOrd="0" presId="urn:microsoft.com/office/officeart/2018/5/layout/CenteredIconLabelDescriptionList"/>
    <dgm:cxn modelId="{67CAA27D-ED56-459A-A472-99BD353B5F4D}" type="presParOf" srcId="{9A40495E-41A0-4B38-B637-A49E9CC88FCD}" destId="{87B48FB9-7C4C-43D0-A373-536ADDBB28A4}" srcOrd="1" destOrd="0" presId="urn:microsoft.com/office/officeart/2018/5/layout/CenteredIconLabelDescriptionList"/>
    <dgm:cxn modelId="{22C450B2-CDF7-47D0-90B6-A058931658B1}" type="presParOf" srcId="{9A40495E-41A0-4B38-B637-A49E9CC88FCD}" destId="{6E49BACE-566A-4240-9BCD-6006B099D976}" srcOrd="2" destOrd="0" presId="urn:microsoft.com/office/officeart/2018/5/layout/CenteredIconLabelDescriptionList"/>
    <dgm:cxn modelId="{55D4C756-66EE-4741-BDF7-0EB907F2E5F7}" type="presParOf" srcId="{9A40495E-41A0-4B38-B637-A49E9CC88FCD}" destId="{F68594A9-5BDB-4205-909C-EAC6DCC20A3E}" srcOrd="3" destOrd="0" presId="urn:microsoft.com/office/officeart/2018/5/layout/CenteredIconLabelDescriptionList"/>
    <dgm:cxn modelId="{18F8F602-DD37-49A6-B7D0-A20FAB2D190D}" type="presParOf" srcId="{9A40495E-41A0-4B38-B637-A49E9CC88FCD}" destId="{EEAD7251-7E25-440A-A798-6928A55EDB83}" srcOrd="4" destOrd="0" presId="urn:microsoft.com/office/officeart/2018/5/layout/CenteredIconLabelDescriptionList"/>
    <dgm:cxn modelId="{D0BE5E9A-2DF6-4E65-9E95-7F3DED57B631}" type="presParOf" srcId="{0283B78C-A465-4162-8064-10EFD98515AA}" destId="{E69A2901-F5FA-4E6C-B038-81D8C9711DCB}" srcOrd="1" destOrd="0" presId="urn:microsoft.com/office/officeart/2018/5/layout/CenteredIconLabelDescriptionList"/>
    <dgm:cxn modelId="{4A8AFADE-6B77-4AFC-9DC8-FD322CA204D6}" type="presParOf" srcId="{0283B78C-A465-4162-8064-10EFD98515AA}" destId="{8FABD411-CE12-49E1-B022-B951C47D03BB}" srcOrd="2" destOrd="0" presId="urn:microsoft.com/office/officeart/2018/5/layout/CenteredIconLabelDescriptionList"/>
    <dgm:cxn modelId="{16CA3143-AF7C-4CF6-ABC0-F318D709CA5B}" type="presParOf" srcId="{8FABD411-CE12-49E1-B022-B951C47D03BB}" destId="{A026A968-87C3-46E1-A915-A6600C458844}" srcOrd="0" destOrd="0" presId="urn:microsoft.com/office/officeart/2018/5/layout/CenteredIconLabelDescriptionList"/>
    <dgm:cxn modelId="{192E9430-76BB-4013-9779-ABC9009F5ACA}" type="presParOf" srcId="{8FABD411-CE12-49E1-B022-B951C47D03BB}" destId="{B7D3C36B-E181-4658-836C-5839A0E404EE}" srcOrd="1" destOrd="0" presId="urn:microsoft.com/office/officeart/2018/5/layout/CenteredIconLabelDescriptionList"/>
    <dgm:cxn modelId="{A346727F-4902-4FAA-9AB3-E68A32E7A568}" type="presParOf" srcId="{8FABD411-CE12-49E1-B022-B951C47D03BB}" destId="{E60F1AED-AAED-4EC7-B128-36F0C8012A70}" srcOrd="2" destOrd="0" presId="urn:microsoft.com/office/officeart/2018/5/layout/CenteredIconLabelDescriptionList"/>
    <dgm:cxn modelId="{F6C12785-7E37-442D-A4F7-B10BE5531562}" type="presParOf" srcId="{8FABD411-CE12-49E1-B022-B951C47D03BB}" destId="{D08EC2CC-4C5C-4439-A785-190962673DBE}" srcOrd="3" destOrd="0" presId="urn:microsoft.com/office/officeart/2018/5/layout/CenteredIconLabelDescriptionList"/>
    <dgm:cxn modelId="{5E4A3D27-B658-491A-836F-A7EE93DEB97D}" type="presParOf" srcId="{8FABD411-CE12-49E1-B022-B951C47D03BB}" destId="{33F4823D-7279-43DE-ACA7-4359D4C6FB62}" srcOrd="4" destOrd="0" presId="urn:microsoft.com/office/officeart/2018/5/layout/CenteredIconLabelDescriptionList"/>
    <dgm:cxn modelId="{9212BFA4-37F3-428E-B113-61E441DB83BB}" type="presParOf" srcId="{0283B78C-A465-4162-8064-10EFD98515AA}" destId="{385F8FD2-C509-4D32-8BEC-FA2DDD5180E6}" srcOrd="3" destOrd="0" presId="urn:microsoft.com/office/officeart/2018/5/layout/CenteredIconLabelDescriptionList"/>
    <dgm:cxn modelId="{17CB2FE5-D98F-433F-B42F-EA2CD6D33600}" type="presParOf" srcId="{0283B78C-A465-4162-8064-10EFD98515AA}" destId="{9BE61FC4-9E1F-4357-930D-293E6F857FED}" srcOrd="4" destOrd="0" presId="urn:microsoft.com/office/officeart/2018/5/layout/CenteredIconLabelDescriptionList"/>
    <dgm:cxn modelId="{83CE9C32-1192-4B30-9E68-484154500F69}" type="presParOf" srcId="{9BE61FC4-9E1F-4357-930D-293E6F857FED}" destId="{E5AAA998-DECA-48AC-A742-8D21EAFB90B0}" srcOrd="0" destOrd="0" presId="urn:microsoft.com/office/officeart/2018/5/layout/CenteredIconLabelDescriptionList"/>
    <dgm:cxn modelId="{275B3694-3A0E-4FD9-9E43-87DAAA9B1535}" type="presParOf" srcId="{9BE61FC4-9E1F-4357-930D-293E6F857FED}" destId="{BE7F6C6C-E39B-4663-973C-3491B44C8040}" srcOrd="1" destOrd="0" presId="urn:microsoft.com/office/officeart/2018/5/layout/CenteredIconLabelDescriptionList"/>
    <dgm:cxn modelId="{A56B70F8-0FB2-4B1F-9BE6-21A3D576F7D3}" type="presParOf" srcId="{9BE61FC4-9E1F-4357-930D-293E6F857FED}" destId="{363FA4CA-870A-4496-AD2C-E812341C4AF5}" srcOrd="2" destOrd="0" presId="urn:microsoft.com/office/officeart/2018/5/layout/CenteredIconLabelDescriptionList"/>
    <dgm:cxn modelId="{5E210411-5F78-45D2-B014-9E7B1EED5BD1}" type="presParOf" srcId="{9BE61FC4-9E1F-4357-930D-293E6F857FED}" destId="{10323BD3-5346-4332-931B-C4BCB22CA255}" srcOrd="3" destOrd="0" presId="urn:microsoft.com/office/officeart/2018/5/layout/CenteredIconLabelDescriptionList"/>
    <dgm:cxn modelId="{9710A9C1-9812-4A8D-AB84-9823E4D5B955}" type="presParOf" srcId="{9BE61FC4-9E1F-4357-930D-293E6F857FED}" destId="{8B5611B1-9FED-46B0-98FF-5AF76CA83C84}" srcOrd="4" destOrd="0" presId="urn:microsoft.com/office/officeart/2018/5/layout/CenteredIconLabelDescriptionList"/>
    <dgm:cxn modelId="{0914D6EB-743C-438B-A18F-7D78F7840B04}" type="presParOf" srcId="{0283B78C-A465-4162-8064-10EFD98515AA}" destId="{04A6A5E0-8120-4C7F-9743-FB6A9D29AE69}" srcOrd="5" destOrd="0" presId="urn:microsoft.com/office/officeart/2018/5/layout/CenteredIconLabelDescriptionList"/>
    <dgm:cxn modelId="{EB1D41A9-4D79-4323-8632-49310D4ED4B0}" type="presParOf" srcId="{0283B78C-A465-4162-8064-10EFD98515AA}" destId="{5B180A92-9960-4F2F-A8AE-79C23CD24C4D}" srcOrd="6" destOrd="0" presId="urn:microsoft.com/office/officeart/2018/5/layout/CenteredIconLabelDescriptionList"/>
    <dgm:cxn modelId="{EEB4E2D3-7231-41D5-B6B3-BE4A42789E29}" type="presParOf" srcId="{5B180A92-9960-4F2F-A8AE-79C23CD24C4D}" destId="{A9947561-ABE2-4E54-BE35-2651E8B20E69}" srcOrd="0" destOrd="0" presId="urn:microsoft.com/office/officeart/2018/5/layout/CenteredIconLabelDescriptionList"/>
    <dgm:cxn modelId="{D0CA5D45-D8DE-4092-9A55-73BFC5E761B6}" type="presParOf" srcId="{5B180A92-9960-4F2F-A8AE-79C23CD24C4D}" destId="{C24B6CEC-75EB-493A-B603-BE9E8138016E}" srcOrd="1" destOrd="0" presId="urn:microsoft.com/office/officeart/2018/5/layout/CenteredIconLabelDescriptionList"/>
    <dgm:cxn modelId="{C3B1797B-16F7-4A23-91BD-B85CEF930BFA}" type="presParOf" srcId="{5B180A92-9960-4F2F-A8AE-79C23CD24C4D}" destId="{03E296AF-D248-4320-BE42-C485367D10C2}" srcOrd="2" destOrd="0" presId="urn:microsoft.com/office/officeart/2018/5/layout/CenteredIconLabelDescriptionList"/>
    <dgm:cxn modelId="{23EDDB4F-B769-4464-9317-05F239D6A927}" type="presParOf" srcId="{5B180A92-9960-4F2F-A8AE-79C23CD24C4D}" destId="{DA618350-1406-4B5A-9157-E0D89A61557A}" srcOrd="3" destOrd="0" presId="urn:microsoft.com/office/officeart/2018/5/layout/CenteredIconLabelDescriptionList"/>
    <dgm:cxn modelId="{212F83CA-E0CE-43B1-9069-CF97287ED0EC}" type="presParOf" srcId="{5B180A92-9960-4F2F-A8AE-79C23CD24C4D}" destId="{5E15D66C-7317-4A45-857F-D605826A0E80}" srcOrd="4" destOrd="0" presId="urn:microsoft.com/office/officeart/2018/5/layout/CenteredIconLabelDescriptionList"/>
    <dgm:cxn modelId="{23F3D9DB-D42D-42AD-9095-AB0A4219A8E3}" type="presParOf" srcId="{0283B78C-A465-4162-8064-10EFD98515AA}" destId="{D10BEB0B-2AAA-427E-B22C-3E8E8B82E5E9}" srcOrd="7" destOrd="0" presId="urn:microsoft.com/office/officeart/2018/5/layout/CenteredIconLabelDescriptionList"/>
    <dgm:cxn modelId="{9EDF6870-DF82-43E4-92D1-D85134FD1F42}" type="presParOf" srcId="{0283B78C-A465-4162-8064-10EFD98515AA}" destId="{48017297-8531-472F-ABDD-52ED84BB984D}" srcOrd="8" destOrd="0" presId="urn:microsoft.com/office/officeart/2018/5/layout/CenteredIconLabelDescriptionList"/>
    <dgm:cxn modelId="{67BCBE91-39FC-4DF1-97E1-6DE8F21CC034}" type="presParOf" srcId="{48017297-8531-472F-ABDD-52ED84BB984D}" destId="{A581998D-1DD8-4A79-BF5F-0C2C4DD9DC96}" srcOrd="0" destOrd="0" presId="urn:microsoft.com/office/officeart/2018/5/layout/CenteredIconLabelDescriptionList"/>
    <dgm:cxn modelId="{603DA798-180D-47CA-8AAD-896E2F540B36}" type="presParOf" srcId="{48017297-8531-472F-ABDD-52ED84BB984D}" destId="{3768653B-F9BC-45A0-9DBA-5F59DE99C862}" srcOrd="1" destOrd="0" presId="urn:microsoft.com/office/officeart/2018/5/layout/CenteredIconLabelDescriptionList"/>
    <dgm:cxn modelId="{50E0562D-4084-44F7-9CDD-0777BE15CB1D}" type="presParOf" srcId="{48017297-8531-472F-ABDD-52ED84BB984D}" destId="{B23867C9-64F6-431D-94CF-49A8DB43AE23}" srcOrd="2" destOrd="0" presId="urn:microsoft.com/office/officeart/2018/5/layout/CenteredIconLabelDescriptionList"/>
    <dgm:cxn modelId="{6F757DAD-2319-4417-8687-B4098983BB12}" type="presParOf" srcId="{48017297-8531-472F-ABDD-52ED84BB984D}" destId="{D133F1FE-BF17-44E7-A574-3D82E35E3D08}" srcOrd="3" destOrd="0" presId="urn:microsoft.com/office/officeart/2018/5/layout/CenteredIconLabelDescriptionList"/>
    <dgm:cxn modelId="{5314BA01-5A1C-47CE-868D-2E590B2B48D4}" type="presParOf" srcId="{48017297-8531-472F-ABDD-52ED84BB984D}" destId="{6F48449C-C378-4668-9F47-376651C2C2AB}" srcOrd="4" destOrd="0" presId="urn:microsoft.com/office/officeart/2018/5/layout/Centered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D2D548-3D52-4E2C-BC78-010B5CE94C7A}">
      <dsp:nvSpPr>
        <dsp:cNvPr id="0" name=""/>
        <dsp:cNvSpPr/>
      </dsp:nvSpPr>
      <dsp:spPr>
        <a:xfrm>
          <a:off x="0" y="1541"/>
          <a:ext cx="10353675" cy="781403"/>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5D4AB9A-EFDC-4F37-9899-72EE0EAF05A1}">
      <dsp:nvSpPr>
        <dsp:cNvPr id="0" name=""/>
        <dsp:cNvSpPr/>
      </dsp:nvSpPr>
      <dsp:spPr>
        <a:xfrm>
          <a:off x="236374" y="177357"/>
          <a:ext cx="429771" cy="429771"/>
        </a:xfrm>
        <a:prstGeom prst="rect">
          <a:avLst/>
        </a:prstGeom>
        <a:blipFill>
          <a:blip xmlns:r="http://schemas.openxmlformats.org/officeDocument/2006/relationships" r:embed="rId1" cstate="hq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0AA3566B-5663-40DE-B8CD-675DF232FA59}">
      <dsp:nvSpPr>
        <dsp:cNvPr id="0" name=""/>
        <dsp:cNvSpPr/>
      </dsp:nvSpPr>
      <dsp:spPr>
        <a:xfrm>
          <a:off x="902521" y="1541"/>
          <a:ext cx="9451153" cy="7814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699" tIns="82699" rIns="82699" bIns="82699" numCol="1" spcCol="1270" anchor="ctr" anchorCtr="0">
          <a:noAutofit/>
        </a:bodyPr>
        <a:lstStyle/>
        <a:p>
          <a:pPr lvl="0" algn="l" defTabSz="666750">
            <a:lnSpc>
              <a:spcPct val="90000"/>
            </a:lnSpc>
            <a:spcBef>
              <a:spcPct val="0"/>
            </a:spcBef>
            <a:spcAft>
              <a:spcPct val="35000"/>
            </a:spcAft>
          </a:pPr>
          <a:r>
            <a:rPr lang="en-US" sz="1500" kern="1200"/>
            <a:t>Evidence about this phenomenon is fragmented and disorganized. </a:t>
          </a:r>
        </a:p>
      </dsp:txBody>
      <dsp:txXfrm>
        <a:off x="902521" y="1541"/>
        <a:ext cx="9451153" cy="781403"/>
      </dsp:txXfrm>
    </dsp:sp>
    <dsp:sp modelId="{ABC1D754-44AA-4D05-9579-92B74ABB573F}">
      <dsp:nvSpPr>
        <dsp:cNvPr id="0" name=""/>
        <dsp:cNvSpPr/>
      </dsp:nvSpPr>
      <dsp:spPr>
        <a:xfrm>
          <a:off x="0" y="978296"/>
          <a:ext cx="10353675" cy="781403"/>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73BAA93-376D-4E36-B683-9ABB4DF7213C}">
      <dsp:nvSpPr>
        <dsp:cNvPr id="0" name=""/>
        <dsp:cNvSpPr/>
      </dsp:nvSpPr>
      <dsp:spPr>
        <a:xfrm>
          <a:off x="236374" y="1154111"/>
          <a:ext cx="429771" cy="429771"/>
        </a:xfrm>
        <a:prstGeom prst="rect">
          <a:avLst/>
        </a:prstGeom>
        <a:blipFill>
          <a:blip xmlns:r="http://schemas.openxmlformats.org/officeDocument/2006/relationships"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12241D49-DA56-410B-8DE6-2DDF07E89DD2}">
      <dsp:nvSpPr>
        <dsp:cNvPr id="0" name=""/>
        <dsp:cNvSpPr/>
      </dsp:nvSpPr>
      <dsp:spPr>
        <a:xfrm>
          <a:off x="902521" y="978296"/>
          <a:ext cx="9451153" cy="7814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699" tIns="82699" rIns="82699" bIns="82699" numCol="1" spcCol="1270" anchor="ctr" anchorCtr="0">
          <a:noAutofit/>
        </a:bodyPr>
        <a:lstStyle/>
        <a:p>
          <a:pPr lvl="0" algn="l" defTabSz="666750">
            <a:lnSpc>
              <a:spcPct val="90000"/>
            </a:lnSpc>
            <a:spcBef>
              <a:spcPct val="0"/>
            </a:spcBef>
            <a:spcAft>
              <a:spcPct val="35000"/>
            </a:spcAft>
          </a:pPr>
          <a:r>
            <a:rPr lang="en-US" sz="1500" kern="1200"/>
            <a:t>Secondary data used to evaluate patterns of enrollments in higher education in Africa, the utilization of entrepreneurialism in universities in other regions, and the improvement in social development indicators in recent World Bank data.</a:t>
          </a:r>
        </a:p>
      </dsp:txBody>
      <dsp:txXfrm>
        <a:off x="902521" y="978296"/>
        <a:ext cx="9451153" cy="781403"/>
      </dsp:txXfrm>
    </dsp:sp>
    <dsp:sp modelId="{7572EE4A-2043-4F23-B201-2D1AED7ADEA4}">
      <dsp:nvSpPr>
        <dsp:cNvPr id="0" name=""/>
        <dsp:cNvSpPr/>
      </dsp:nvSpPr>
      <dsp:spPr>
        <a:xfrm>
          <a:off x="0" y="1955050"/>
          <a:ext cx="10353675" cy="781403"/>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9BE783E-6DB7-4C37-90E1-1096AB252A5D}">
      <dsp:nvSpPr>
        <dsp:cNvPr id="0" name=""/>
        <dsp:cNvSpPr/>
      </dsp:nvSpPr>
      <dsp:spPr>
        <a:xfrm>
          <a:off x="236374" y="2130866"/>
          <a:ext cx="429771" cy="429771"/>
        </a:xfrm>
        <a:prstGeom prst="rect">
          <a:avLst/>
        </a:prstGeom>
        <a:blipFill>
          <a:blip xmlns:r="http://schemas.openxmlformats.org/officeDocument/2006/relationships" r:embed="rId5" cstate="hq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52DF85BB-BFEC-4ABF-88CC-699D03B8E2B3}">
      <dsp:nvSpPr>
        <dsp:cNvPr id="0" name=""/>
        <dsp:cNvSpPr/>
      </dsp:nvSpPr>
      <dsp:spPr>
        <a:xfrm>
          <a:off x="902521" y="1955050"/>
          <a:ext cx="9451153" cy="7814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699" tIns="82699" rIns="82699" bIns="82699" numCol="1" spcCol="1270" anchor="ctr" anchorCtr="0">
          <a:noAutofit/>
        </a:bodyPr>
        <a:lstStyle/>
        <a:p>
          <a:pPr lvl="0" algn="l" defTabSz="666750">
            <a:lnSpc>
              <a:spcPct val="90000"/>
            </a:lnSpc>
            <a:spcBef>
              <a:spcPct val="0"/>
            </a:spcBef>
            <a:spcAft>
              <a:spcPct val="35000"/>
            </a:spcAft>
          </a:pPr>
          <a:r>
            <a:rPr lang="en-US" sz="1500" kern="1200"/>
            <a:t>The study describes the practical implications of entrepreneurial activities in universities and the contribution of these to the social mobility in Africa.</a:t>
          </a:r>
        </a:p>
      </dsp:txBody>
      <dsp:txXfrm>
        <a:off x="902521" y="1955050"/>
        <a:ext cx="9451153" cy="781403"/>
      </dsp:txXfrm>
    </dsp:sp>
    <dsp:sp modelId="{196BD68C-3F8E-415D-997D-BAA53A637A32}">
      <dsp:nvSpPr>
        <dsp:cNvPr id="0" name=""/>
        <dsp:cNvSpPr/>
      </dsp:nvSpPr>
      <dsp:spPr>
        <a:xfrm>
          <a:off x="0" y="2931804"/>
          <a:ext cx="10353675" cy="781403"/>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AC895BF-41AB-4CC1-9FCE-CBDD16CB7D4C}">
      <dsp:nvSpPr>
        <dsp:cNvPr id="0" name=""/>
        <dsp:cNvSpPr/>
      </dsp:nvSpPr>
      <dsp:spPr>
        <a:xfrm>
          <a:off x="236374" y="3107620"/>
          <a:ext cx="429771" cy="429771"/>
        </a:xfrm>
        <a:prstGeom prst="rect">
          <a:avLst/>
        </a:prstGeom>
        <a:blipFill>
          <a:blip xmlns:r="http://schemas.openxmlformats.org/officeDocument/2006/relationships" r:embed="rId7" cstate="hq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9CE7C9E8-F73A-495D-ABF6-8BD8EEC72E3A}">
      <dsp:nvSpPr>
        <dsp:cNvPr id="0" name=""/>
        <dsp:cNvSpPr/>
      </dsp:nvSpPr>
      <dsp:spPr>
        <a:xfrm>
          <a:off x="902521" y="2931804"/>
          <a:ext cx="9451153" cy="7814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699" tIns="82699" rIns="82699" bIns="82699" numCol="1" spcCol="1270" anchor="ctr" anchorCtr="0">
          <a:noAutofit/>
        </a:bodyPr>
        <a:lstStyle/>
        <a:p>
          <a:pPr lvl="0" algn="l" defTabSz="666750">
            <a:lnSpc>
              <a:spcPct val="90000"/>
            </a:lnSpc>
            <a:spcBef>
              <a:spcPct val="0"/>
            </a:spcBef>
            <a:spcAft>
              <a:spcPct val="35000"/>
            </a:spcAft>
          </a:pPr>
          <a:r>
            <a:rPr lang="en-US" sz="1500" kern="1200"/>
            <a:t>The study introduces a framework for action that highlight the correlation between going entrepreneurial and advancing social mobility.</a:t>
          </a:r>
        </a:p>
      </dsp:txBody>
      <dsp:txXfrm>
        <a:off x="902521" y="2931804"/>
        <a:ext cx="9451153" cy="78140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8B1FC5-6BD8-41BF-8FB1-F51A21BB1524}">
      <dsp:nvSpPr>
        <dsp:cNvPr id="0" name=""/>
        <dsp:cNvSpPr/>
      </dsp:nvSpPr>
      <dsp:spPr>
        <a:xfrm>
          <a:off x="1738811" y="1563"/>
          <a:ext cx="1014363" cy="1014363"/>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D9A3FFD-EBBE-4C7C-8DDD-F7BE41811F8E}">
      <dsp:nvSpPr>
        <dsp:cNvPr id="0" name=""/>
        <dsp:cNvSpPr/>
      </dsp:nvSpPr>
      <dsp:spPr>
        <a:xfrm>
          <a:off x="1954986" y="217738"/>
          <a:ext cx="582011" cy="582011"/>
        </a:xfrm>
        <a:prstGeom prst="rect">
          <a:avLst/>
        </a:prstGeom>
        <a:blipFill>
          <a:blip xmlns:r="http://schemas.openxmlformats.org/officeDocument/2006/relationships" r:embed="rId1" cstate="hq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B098C42-49C3-42F0-8815-FAC7B4CCA71F}">
      <dsp:nvSpPr>
        <dsp:cNvPr id="0" name=""/>
        <dsp:cNvSpPr/>
      </dsp:nvSpPr>
      <dsp:spPr>
        <a:xfrm>
          <a:off x="1414547" y="1331875"/>
          <a:ext cx="1662890" cy="23813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800100">
            <a:lnSpc>
              <a:spcPct val="90000"/>
            </a:lnSpc>
            <a:spcBef>
              <a:spcPct val="0"/>
            </a:spcBef>
            <a:spcAft>
              <a:spcPct val="35000"/>
            </a:spcAft>
            <a:defRPr cap="all"/>
          </a:pPr>
          <a:r>
            <a:rPr lang="en-US" sz="1800" kern="1200" cap="none" dirty="0"/>
            <a:t>Universities Can Fulfil Their Potential To Become Vehicles For Social Mobility, Driving Economic Growth And Sustainable Development</a:t>
          </a:r>
        </a:p>
      </dsp:txBody>
      <dsp:txXfrm>
        <a:off x="1414547" y="1331875"/>
        <a:ext cx="1662890" cy="2381311"/>
      </dsp:txXfrm>
    </dsp:sp>
    <dsp:sp modelId="{5AFEB12E-0A35-4116-85AF-54E18E2C91A0}">
      <dsp:nvSpPr>
        <dsp:cNvPr id="0" name=""/>
        <dsp:cNvSpPr/>
      </dsp:nvSpPr>
      <dsp:spPr>
        <a:xfrm>
          <a:off x="3692707" y="1563"/>
          <a:ext cx="1014363" cy="1014363"/>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3E5CE5A-8202-4469-A6BA-E44342398DB1}">
      <dsp:nvSpPr>
        <dsp:cNvPr id="0" name=""/>
        <dsp:cNvSpPr/>
      </dsp:nvSpPr>
      <dsp:spPr>
        <a:xfrm>
          <a:off x="3908883" y="217738"/>
          <a:ext cx="582011" cy="582011"/>
        </a:xfrm>
        <a:prstGeom prst="rect">
          <a:avLst/>
        </a:prstGeom>
        <a:blipFill>
          <a:blip xmlns:r="http://schemas.openxmlformats.org/officeDocument/2006/relationships"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FECFE9BE-3A78-4FCB-814A-EDEC30EAF6C2}">
      <dsp:nvSpPr>
        <dsp:cNvPr id="0" name=""/>
        <dsp:cNvSpPr/>
      </dsp:nvSpPr>
      <dsp:spPr>
        <a:xfrm>
          <a:off x="3368443" y="1331875"/>
          <a:ext cx="1662890" cy="23813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800100">
            <a:lnSpc>
              <a:spcPct val="90000"/>
            </a:lnSpc>
            <a:spcBef>
              <a:spcPct val="0"/>
            </a:spcBef>
            <a:spcAft>
              <a:spcPct val="35000"/>
            </a:spcAft>
            <a:defRPr cap="all"/>
          </a:pPr>
          <a:r>
            <a:rPr lang="en-US" sz="1800" kern="1200" cap="none" dirty="0"/>
            <a:t>Universities Have A Vital Role To Play In A Knowledge-based Economy.</a:t>
          </a:r>
        </a:p>
      </dsp:txBody>
      <dsp:txXfrm>
        <a:off x="3368443" y="1331875"/>
        <a:ext cx="1662890" cy="2381311"/>
      </dsp:txXfrm>
    </dsp:sp>
    <dsp:sp modelId="{5BD1F292-754C-44E6-9EB6-7CA109532333}">
      <dsp:nvSpPr>
        <dsp:cNvPr id="0" name=""/>
        <dsp:cNvSpPr/>
      </dsp:nvSpPr>
      <dsp:spPr>
        <a:xfrm>
          <a:off x="5646604" y="1563"/>
          <a:ext cx="1014363" cy="1014363"/>
        </a:xfrm>
        <a:prstGeom prst="round2DiagRect">
          <a:avLst>
            <a:gd name="adj1" fmla="val 29727"/>
            <a:gd name="adj2" fmla="val 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58A0F0B-3DBC-43FE-A289-D82BB92EFF32}">
      <dsp:nvSpPr>
        <dsp:cNvPr id="0" name=""/>
        <dsp:cNvSpPr/>
      </dsp:nvSpPr>
      <dsp:spPr>
        <a:xfrm>
          <a:off x="5862779" y="217738"/>
          <a:ext cx="582011" cy="582011"/>
        </a:xfrm>
        <a:prstGeom prst="rect">
          <a:avLst/>
        </a:prstGeom>
        <a:blipFill>
          <a:blip xmlns:r="http://schemas.openxmlformats.org/officeDocument/2006/relationships" r:embed="rId5" cstate="hq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30DD92BF-FEE5-4F64-B7EC-6C87C2D09743}">
      <dsp:nvSpPr>
        <dsp:cNvPr id="0" name=""/>
        <dsp:cNvSpPr/>
      </dsp:nvSpPr>
      <dsp:spPr>
        <a:xfrm>
          <a:off x="5322340" y="1331875"/>
          <a:ext cx="1662890" cy="23813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800100">
            <a:lnSpc>
              <a:spcPct val="90000"/>
            </a:lnSpc>
            <a:spcBef>
              <a:spcPct val="0"/>
            </a:spcBef>
            <a:spcAft>
              <a:spcPct val="35000"/>
            </a:spcAft>
            <a:defRPr cap="all"/>
          </a:pPr>
          <a:r>
            <a:rPr lang="en-US" sz="1800" kern="1200" cap="none" dirty="0"/>
            <a:t>Universities Create Knowledge, Knowledge Fuels Innovations And Ideas.. Innovations Become Patents and Commercialized Research</a:t>
          </a:r>
          <a:endParaRPr lang="en-US" sz="1800" kern="1200" dirty="0"/>
        </a:p>
      </dsp:txBody>
      <dsp:txXfrm>
        <a:off x="5322340" y="1331875"/>
        <a:ext cx="1662890" cy="2381311"/>
      </dsp:txXfrm>
    </dsp:sp>
    <dsp:sp modelId="{FF562C29-860E-4162-984A-3BCC2B7D10CD}">
      <dsp:nvSpPr>
        <dsp:cNvPr id="0" name=""/>
        <dsp:cNvSpPr/>
      </dsp:nvSpPr>
      <dsp:spPr>
        <a:xfrm>
          <a:off x="7600500" y="1563"/>
          <a:ext cx="1014363" cy="1014363"/>
        </a:xfrm>
        <a:prstGeom prst="round2DiagRect">
          <a:avLst>
            <a:gd name="adj1" fmla="val 29727"/>
            <a:gd name="adj2" fmla="val 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E006758-175A-4376-9ABF-F1D0A1ADC7C8}">
      <dsp:nvSpPr>
        <dsp:cNvPr id="0" name=""/>
        <dsp:cNvSpPr/>
      </dsp:nvSpPr>
      <dsp:spPr>
        <a:xfrm>
          <a:off x="7816676" y="217738"/>
          <a:ext cx="582011" cy="582011"/>
        </a:xfrm>
        <a:prstGeom prst="rect">
          <a:avLst/>
        </a:prstGeom>
        <a:blipFill>
          <a:blip xmlns:r="http://schemas.openxmlformats.org/officeDocument/2006/relationships" r:embed="rId7" cstate="hq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B71B6491-9DE6-4238-A575-DA4C864387CC}">
      <dsp:nvSpPr>
        <dsp:cNvPr id="0" name=""/>
        <dsp:cNvSpPr/>
      </dsp:nvSpPr>
      <dsp:spPr>
        <a:xfrm>
          <a:off x="7276236" y="1331875"/>
          <a:ext cx="1662890" cy="23813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800100">
            <a:lnSpc>
              <a:spcPct val="90000"/>
            </a:lnSpc>
            <a:spcBef>
              <a:spcPct val="0"/>
            </a:spcBef>
            <a:spcAft>
              <a:spcPct val="35000"/>
            </a:spcAft>
            <a:defRPr cap="all"/>
          </a:pPr>
          <a:r>
            <a:rPr lang="en-US" sz="1800" kern="1200" cap="none" dirty="0"/>
            <a:t>Universities Can Fuel Entrepreneurship, Which Will Form The Basis For Economic Growth In Africa</a:t>
          </a:r>
        </a:p>
      </dsp:txBody>
      <dsp:txXfrm>
        <a:off x="7276236" y="1331875"/>
        <a:ext cx="1662890" cy="238131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19D64E-76F3-434F-83B4-6926B0EC8D94}">
      <dsp:nvSpPr>
        <dsp:cNvPr id="0" name=""/>
        <dsp:cNvSpPr/>
      </dsp:nvSpPr>
      <dsp:spPr>
        <a:xfrm>
          <a:off x="0" y="0"/>
          <a:ext cx="6266011" cy="0"/>
        </a:xfrm>
        <a:prstGeom prst="line">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0000"/>
                <a:lumMod val="90000"/>
              </a:schemeClr>
            </a:gs>
          </a:gsLst>
          <a:lin ang="5400000" scaled="0"/>
        </a:gradFill>
        <a:ln w="9525" cap="rnd" cmpd="sng" algn="ctr">
          <a:solidFill>
            <a:schemeClr val="accent2">
              <a:hueOff val="0"/>
              <a:satOff val="0"/>
              <a:lumOff val="0"/>
              <a:alphaOff val="0"/>
            </a:schemeClr>
          </a:solidFill>
          <a:prstDash val="solid"/>
        </a:ln>
        <a:effectLst>
          <a:outerShdw blurRad="63500" dist="25400" dir="5400000"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sp>
    <dsp:sp modelId="{DEC9324D-ED54-409B-98E4-9E8280DD33AD}">
      <dsp:nvSpPr>
        <dsp:cNvPr id="0" name=""/>
        <dsp:cNvSpPr/>
      </dsp:nvSpPr>
      <dsp:spPr>
        <a:xfrm>
          <a:off x="0" y="0"/>
          <a:ext cx="6266011" cy="24497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210" tIns="156210" rIns="156210" bIns="156210" numCol="1" spcCol="1270" anchor="t" anchorCtr="0">
          <a:noAutofit/>
        </a:bodyPr>
        <a:lstStyle/>
        <a:p>
          <a:pPr lvl="0" algn="l" defTabSz="1822450">
            <a:lnSpc>
              <a:spcPct val="90000"/>
            </a:lnSpc>
            <a:spcBef>
              <a:spcPct val="0"/>
            </a:spcBef>
            <a:spcAft>
              <a:spcPct val="35000"/>
            </a:spcAft>
          </a:pPr>
          <a:r>
            <a:rPr lang="en-US" sz="4100" b="1" kern="1200"/>
            <a:t>How and to what extent can entrepreneurialism in universities help advance social mobility?</a:t>
          </a:r>
          <a:endParaRPr lang="en-US" sz="4100" kern="1200"/>
        </a:p>
      </dsp:txBody>
      <dsp:txXfrm>
        <a:off x="0" y="0"/>
        <a:ext cx="6266011" cy="2449773"/>
      </dsp:txXfrm>
    </dsp:sp>
    <dsp:sp modelId="{3E81B151-9691-42EB-80DD-ABAF9D66E279}">
      <dsp:nvSpPr>
        <dsp:cNvPr id="0" name=""/>
        <dsp:cNvSpPr/>
      </dsp:nvSpPr>
      <dsp:spPr>
        <a:xfrm>
          <a:off x="0" y="2449773"/>
          <a:ext cx="6266011" cy="0"/>
        </a:xfrm>
        <a:prstGeom prst="line">
          <a:avLst/>
        </a:prstGeom>
        <a:gradFill rotWithShape="0">
          <a:gsLst>
            <a:gs pos="0">
              <a:schemeClr val="accent2">
                <a:hueOff val="-1482249"/>
                <a:satOff val="-8451"/>
                <a:lumOff val="3921"/>
                <a:alphaOff val="0"/>
                <a:tint val="96000"/>
                <a:lumMod val="104000"/>
              </a:schemeClr>
            </a:gs>
            <a:gs pos="100000">
              <a:schemeClr val="accent2">
                <a:hueOff val="-1482249"/>
                <a:satOff val="-8451"/>
                <a:lumOff val="3921"/>
                <a:alphaOff val="0"/>
                <a:shade val="90000"/>
                <a:lumMod val="90000"/>
              </a:schemeClr>
            </a:gs>
          </a:gsLst>
          <a:lin ang="5400000" scaled="0"/>
        </a:gradFill>
        <a:ln w="9525" cap="rnd" cmpd="sng" algn="ctr">
          <a:solidFill>
            <a:schemeClr val="accent2">
              <a:hueOff val="-1482249"/>
              <a:satOff val="-8451"/>
              <a:lumOff val="3921"/>
              <a:alphaOff val="0"/>
            </a:schemeClr>
          </a:solidFill>
          <a:prstDash val="solid"/>
        </a:ln>
        <a:effectLst>
          <a:outerShdw blurRad="63500" dist="25400" dir="5400000"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sp>
    <dsp:sp modelId="{1C5ADE52-9584-40B5-BFC8-7494B354D0F8}">
      <dsp:nvSpPr>
        <dsp:cNvPr id="0" name=""/>
        <dsp:cNvSpPr/>
      </dsp:nvSpPr>
      <dsp:spPr>
        <a:xfrm>
          <a:off x="0" y="2449773"/>
          <a:ext cx="6266011" cy="24497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210" tIns="156210" rIns="156210" bIns="156210" numCol="1" spcCol="1270" anchor="t" anchorCtr="0">
          <a:noAutofit/>
        </a:bodyPr>
        <a:lstStyle/>
        <a:p>
          <a:pPr lvl="0" algn="l" defTabSz="1822450">
            <a:lnSpc>
              <a:spcPct val="90000"/>
            </a:lnSpc>
            <a:spcBef>
              <a:spcPct val="0"/>
            </a:spcBef>
            <a:spcAft>
              <a:spcPct val="35000"/>
            </a:spcAft>
          </a:pPr>
          <a:r>
            <a:rPr lang="en-US" sz="4100" b="1" kern="1200" dirty="0"/>
            <a:t>What are the key challenges that hinder universities in Africa from going entrepreneurial?</a:t>
          </a:r>
          <a:endParaRPr lang="en-US" sz="4100" kern="1200" dirty="0"/>
        </a:p>
      </dsp:txBody>
      <dsp:txXfrm>
        <a:off x="0" y="2449773"/>
        <a:ext cx="6266011" cy="244977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AD8ADC-F4BC-4AF4-9775-68E668118D5B}">
      <dsp:nvSpPr>
        <dsp:cNvPr id="0" name=""/>
        <dsp:cNvSpPr/>
      </dsp:nvSpPr>
      <dsp:spPr>
        <a:xfrm>
          <a:off x="5053104" y="1415955"/>
          <a:ext cx="2722136" cy="647744"/>
        </a:xfrm>
        <a:custGeom>
          <a:avLst/>
          <a:gdLst/>
          <a:ahLst/>
          <a:cxnLst/>
          <a:rect l="0" t="0" r="0" b="0"/>
          <a:pathLst>
            <a:path>
              <a:moveTo>
                <a:pt x="0" y="0"/>
              </a:moveTo>
              <a:lnTo>
                <a:pt x="0" y="441419"/>
              </a:lnTo>
              <a:lnTo>
                <a:pt x="2722136" y="441419"/>
              </a:lnTo>
              <a:lnTo>
                <a:pt x="2722136" y="647744"/>
              </a:lnTo>
            </a:path>
          </a:pathLst>
        </a:custGeom>
        <a:noFill/>
        <a:ln w="9525" cap="rnd"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9D5107A-2831-4296-923B-8998B8300D91}">
      <dsp:nvSpPr>
        <dsp:cNvPr id="0" name=""/>
        <dsp:cNvSpPr/>
      </dsp:nvSpPr>
      <dsp:spPr>
        <a:xfrm>
          <a:off x="5007384" y="1415955"/>
          <a:ext cx="91440" cy="647744"/>
        </a:xfrm>
        <a:custGeom>
          <a:avLst/>
          <a:gdLst/>
          <a:ahLst/>
          <a:cxnLst/>
          <a:rect l="0" t="0" r="0" b="0"/>
          <a:pathLst>
            <a:path>
              <a:moveTo>
                <a:pt x="45720" y="0"/>
              </a:moveTo>
              <a:lnTo>
                <a:pt x="45720" y="647744"/>
              </a:lnTo>
            </a:path>
          </a:pathLst>
        </a:custGeom>
        <a:noFill/>
        <a:ln w="9525" cap="rnd"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B324EE2-164F-4DF3-8278-DC67C2C010F0}">
      <dsp:nvSpPr>
        <dsp:cNvPr id="0" name=""/>
        <dsp:cNvSpPr/>
      </dsp:nvSpPr>
      <dsp:spPr>
        <a:xfrm>
          <a:off x="2330967" y="1415955"/>
          <a:ext cx="2722136" cy="647744"/>
        </a:xfrm>
        <a:custGeom>
          <a:avLst/>
          <a:gdLst/>
          <a:ahLst/>
          <a:cxnLst/>
          <a:rect l="0" t="0" r="0" b="0"/>
          <a:pathLst>
            <a:path>
              <a:moveTo>
                <a:pt x="2722136" y="0"/>
              </a:moveTo>
              <a:lnTo>
                <a:pt x="2722136" y="441419"/>
              </a:lnTo>
              <a:lnTo>
                <a:pt x="0" y="441419"/>
              </a:lnTo>
              <a:lnTo>
                <a:pt x="0" y="647744"/>
              </a:lnTo>
            </a:path>
          </a:pathLst>
        </a:custGeom>
        <a:noFill/>
        <a:ln w="9525" cap="rnd"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5E7C6B9-BD7C-4E0F-B978-9541AE4DA263}">
      <dsp:nvSpPr>
        <dsp:cNvPr id="0" name=""/>
        <dsp:cNvSpPr/>
      </dsp:nvSpPr>
      <dsp:spPr>
        <a:xfrm>
          <a:off x="3939502" y="1681"/>
          <a:ext cx="2227202" cy="1414273"/>
        </a:xfrm>
        <a:prstGeom prst="roundRect">
          <a:avLst>
            <a:gd name="adj" fmla="val 10000"/>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839DA97F-E02D-4470-BF72-396172425366}">
      <dsp:nvSpPr>
        <dsp:cNvPr id="0" name=""/>
        <dsp:cNvSpPr/>
      </dsp:nvSpPr>
      <dsp:spPr>
        <a:xfrm>
          <a:off x="4186969" y="236775"/>
          <a:ext cx="2227202" cy="1414273"/>
        </a:xfrm>
        <a:prstGeom prst="roundRect">
          <a:avLst>
            <a:gd name="adj" fmla="val 10000"/>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a:t>Three existing data sets were be linked to answer the research questions:</a:t>
          </a:r>
        </a:p>
      </dsp:txBody>
      <dsp:txXfrm>
        <a:off x="4228392" y="278198"/>
        <a:ext cx="2144356" cy="1331427"/>
      </dsp:txXfrm>
    </dsp:sp>
    <dsp:sp modelId="{3997E01E-C763-43EE-8297-04A24511970E}">
      <dsp:nvSpPr>
        <dsp:cNvPr id="0" name=""/>
        <dsp:cNvSpPr/>
      </dsp:nvSpPr>
      <dsp:spPr>
        <a:xfrm>
          <a:off x="1217365" y="2063700"/>
          <a:ext cx="2227202" cy="1414273"/>
        </a:xfrm>
        <a:prstGeom prst="roundRect">
          <a:avLst>
            <a:gd name="adj" fmla="val 10000"/>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0A1B0876-1388-4B92-A1B8-1CE0D73A0DF7}">
      <dsp:nvSpPr>
        <dsp:cNvPr id="0" name=""/>
        <dsp:cNvSpPr/>
      </dsp:nvSpPr>
      <dsp:spPr>
        <a:xfrm>
          <a:off x="1464832" y="2298794"/>
          <a:ext cx="2227202" cy="1414273"/>
        </a:xfrm>
        <a:prstGeom prst="roundRect">
          <a:avLst>
            <a:gd name="adj" fmla="val 10000"/>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a:t>Major World Bank publications between 2015 – 2019 on Education and Social Development in Africa, including the Wrold Development Indicators.</a:t>
          </a:r>
        </a:p>
      </dsp:txBody>
      <dsp:txXfrm>
        <a:off x="1506255" y="2340217"/>
        <a:ext cx="2144356" cy="1331427"/>
      </dsp:txXfrm>
    </dsp:sp>
    <dsp:sp modelId="{73E097DE-DAF9-49D5-A7DC-F0AA73993D7B}">
      <dsp:nvSpPr>
        <dsp:cNvPr id="0" name=""/>
        <dsp:cNvSpPr/>
      </dsp:nvSpPr>
      <dsp:spPr>
        <a:xfrm>
          <a:off x="3939502" y="2063700"/>
          <a:ext cx="2227202" cy="1414273"/>
        </a:xfrm>
        <a:prstGeom prst="roundRect">
          <a:avLst>
            <a:gd name="adj" fmla="val 10000"/>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A12A66E8-7FD4-4A1B-9F5C-C89319E3573A}">
      <dsp:nvSpPr>
        <dsp:cNvPr id="0" name=""/>
        <dsp:cNvSpPr/>
      </dsp:nvSpPr>
      <dsp:spPr>
        <a:xfrm>
          <a:off x="4186969" y="2298794"/>
          <a:ext cx="2227202" cy="1414273"/>
        </a:xfrm>
        <a:prstGeom prst="roundRect">
          <a:avLst>
            <a:gd name="adj" fmla="val 10000"/>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a:t>Social Mobility Index for the American Higher data of the past five years, with focus on low ranking universities .</a:t>
          </a:r>
        </a:p>
      </dsp:txBody>
      <dsp:txXfrm>
        <a:off x="4228392" y="2340217"/>
        <a:ext cx="2144356" cy="1331427"/>
      </dsp:txXfrm>
    </dsp:sp>
    <dsp:sp modelId="{E730FD1C-BD24-4904-9C44-48812F8EEF3C}">
      <dsp:nvSpPr>
        <dsp:cNvPr id="0" name=""/>
        <dsp:cNvSpPr/>
      </dsp:nvSpPr>
      <dsp:spPr>
        <a:xfrm>
          <a:off x="6661639" y="2063700"/>
          <a:ext cx="2227202" cy="1414273"/>
        </a:xfrm>
        <a:prstGeom prst="roundRect">
          <a:avLst>
            <a:gd name="adj" fmla="val 10000"/>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E578AB43-9BCF-42DA-9B2D-6EFDC1F7CF2B}">
      <dsp:nvSpPr>
        <dsp:cNvPr id="0" name=""/>
        <dsp:cNvSpPr/>
      </dsp:nvSpPr>
      <dsp:spPr>
        <a:xfrm>
          <a:off x="6909106" y="2298794"/>
          <a:ext cx="2227202" cy="1414273"/>
        </a:xfrm>
        <a:prstGeom prst="roundRect">
          <a:avLst>
            <a:gd name="adj" fmla="val 10000"/>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a:t>Entrepreneurial universities experiences in a European Region (UK, Spain). </a:t>
          </a:r>
        </a:p>
      </dsp:txBody>
      <dsp:txXfrm>
        <a:off x="6950529" y="2340217"/>
        <a:ext cx="2144356" cy="133142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21C96B-087C-4F02-AF90-B617FF66A536}">
      <dsp:nvSpPr>
        <dsp:cNvPr id="0" name=""/>
        <dsp:cNvSpPr/>
      </dsp:nvSpPr>
      <dsp:spPr>
        <a:xfrm>
          <a:off x="0" y="603646"/>
          <a:ext cx="10353675" cy="1114425"/>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C4C98D4-3237-4E2D-A87C-7F9F82DC1ECB}">
      <dsp:nvSpPr>
        <dsp:cNvPr id="0" name=""/>
        <dsp:cNvSpPr/>
      </dsp:nvSpPr>
      <dsp:spPr>
        <a:xfrm>
          <a:off x="337113" y="854392"/>
          <a:ext cx="612933" cy="612933"/>
        </a:xfrm>
        <a:prstGeom prst="rect">
          <a:avLst/>
        </a:prstGeom>
        <a:blipFill>
          <a:blip xmlns:r="http://schemas.openxmlformats.org/officeDocument/2006/relationships" r:embed="rId1" cstate="hq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5C8DA581-FC39-4BEA-A0D5-4208826712E7}">
      <dsp:nvSpPr>
        <dsp:cNvPr id="0" name=""/>
        <dsp:cNvSpPr/>
      </dsp:nvSpPr>
      <dsp:spPr>
        <a:xfrm>
          <a:off x="1287160" y="603646"/>
          <a:ext cx="9066514" cy="11144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7943" tIns="117943" rIns="117943" bIns="117943" numCol="1" spcCol="1270" anchor="ctr" anchorCtr="0">
          <a:noAutofit/>
        </a:bodyPr>
        <a:lstStyle/>
        <a:p>
          <a:pPr lvl="0" algn="l" defTabSz="977900">
            <a:lnSpc>
              <a:spcPct val="90000"/>
            </a:lnSpc>
            <a:spcBef>
              <a:spcPct val="0"/>
            </a:spcBef>
            <a:spcAft>
              <a:spcPct val="35000"/>
            </a:spcAft>
          </a:pPr>
          <a:r>
            <a:rPr lang="en-US" sz="2200" kern="1200"/>
            <a:t>Entrepreneurship has been considered as a key driver to economic growth, employment, and innovation </a:t>
          </a:r>
        </a:p>
      </dsp:txBody>
      <dsp:txXfrm>
        <a:off x="1287160" y="603646"/>
        <a:ext cx="9066514" cy="1114425"/>
      </dsp:txXfrm>
    </dsp:sp>
    <dsp:sp modelId="{77DC8671-69A0-4D08-9EB1-B860728D9F21}">
      <dsp:nvSpPr>
        <dsp:cNvPr id="0" name=""/>
        <dsp:cNvSpPr/>
      </dsp:nvSpPr>
      <dsp:spPr>
        <a:xfrm>
          <a:off x="0" y="1996678"/>
          <a:ext cx="10353675" cy="1114425"/>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E253C67-7072-4E70-8DAE-618D8DA41F08}">
      <dsp:nvSpPr>
        <dsp:cNvPr id="0" name=""/>
        <dsp:cNvSpPr/>
      </dsp:nvSpPr>
      <dsp:spPr>
        <a:xfrm>
          <a:off x="337113" y="2247423"/>
          <a:ext cx="612933" cy="612933"/>
        </a:xfrm>
        <a:prstGeom prst="rect">
          <a:avLst/>
        </a:prstGeom>
        <a:blipFill>
          <a:blip xmlns:r="http://schemas.openxmlformats.org/officeDocument/2006/relationships"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0F031FD6-C3A0-4EF9-BEEC-58CEC5954935}">
      <dsp:nvSpPr>
        <dsp:cNvPr id="0" name=""/>
        <dsp:cNvSpPr/>
      </dsp:nvSpPr>
      <dsp:spPr>
        <a:xfrm>
          <a:off x="1287160" y="1996678"/>
          <a:ext cx="9066514" cy="11144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7943" tIns="117943" rIns="117943" bIns="117943" numCol="1" spcCol="1270" anchor="ctr" anchorCtr="0">
          <a:noAutofit/>
        </a:bodyPr>
        <a:lstStyle/>
        <a:p>
          <a:pPr lvl="0" algn="l" defTabSz="977900">
            <a:lnSpc>
              <a:spcPct val="90000"/>
            </a:lnSpc>
            <a:spcBef>
              <a:spcPct val="0"/>
            </a:spcBef>
            <a:spcAft>
              <a:spcPct val="35000"/>
            </a:spcAft>
          </a:pPr>
          <a:r>
            <a:rPr lang="en-US" sz="2200" kern="1200"/>
            <a:t>An entrepreneurial society generates scenarios in which its members can identify and exploit economic opportunities and knowledge that have not been previously visualized</a:t>
          </a:r>
        </a:p>
      </dsp:txBody>
      <dsp:txXfrm>
        <a:off x="1287160" y="1996678"/>
        <a:ext cx="9066514" cy="111442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9A431A-4260-4FC2-984F-571A83F572EE}">
      <dsp:nvSpPr>
        <dsp:cNvPr id="0" name=""/>
        <dsp:cNvSpPr/>
      </dsp:nvSpPr>
      <dsp:spPr>
        <a:xfrm>
          <a:off x="0" y="82728"/>
          <a:ext cx="6266011" cy="1533870"/>
        </a:xfrm>
        <a:prstGeom prst="roundRect">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n-US" sz="2300" kern="1200"/>
            <a:t>In 2017, World Bank highlighted the rising demand and supply of tertiary education, along with disparities in access and economic payoffs across income groups. </a:t>
          </a:r>
        </a:p>
      </dsp:txBody>
      <dsp:txXfrm>
        <a:off x="74877" y="157605"/>
        <a:ext cx="6116257" cy="1384116"/>
      </dsp:txXfrm>
    </dsp:sp>
    <dsp:sp modelId="{00FBCDC4-4C84-4326-8E2A-7D83E1432898}">
      <dsp:nvSpPr>
        <dsp:cNvPr id="0" name=""/>
        <dsp:cNvSpPr/>
      </dsp:nvSpPr>
      <dsp:spPr>
        <a:xfrm>
          <a:off x="0" y="1682838"/>
          <a:ext cx="6266011" cy="1533870"/>
        </a:xfrm>
        <a:prstGeom prst="roundRect">
          <a:avLst/>
        </a:prstGeom>
        <a:gradFill rotWithShape="0">
          <a:gsLst>
            <a:gs pos="0">
              <a:schemeClr val="accent2">
                <a:hueOff val="-741124"/>
                <a:satOff val="-4225"/>
                <a:lumOff val="1960"/>
                <a:alphaOff val="0"/>
                <a:tint val="96000"/>
                <a:lumMod val="104000"/>
              </a:schemeClr>
            </a:gs>
            <a:gs pos="100000">
              <a:schemeClr val="accent2">
                <a:hueOff val="-741124"/>
                <a:satOff val="-4225"/>
                <a:lumOff val="1960"/>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n-US" sz="2300" kern="1200"/>
            <a:t>Sub-Saharan Africa saw the fastest growth in its tertiary gross enrollment ratio (GER) during 1970-2013 at 4.3 percent annually, faster than the global average of 2.8 percent. </a:t>
          </a:r>
        </a:p>
      </dsp:txBody>
      <dsp:txXfrm>
        <a:off x="74877" y="1757715"/>
        <a:ext cx="6116257" cy="1384116"/>
      </dsp:txXfrm>
    </dsp:sp>
    <dsp:sp modelId="{D74AFD8E-9B3E-4880-81A4-874115FFCC59}">
      <dsp:nvSpPr>
        <dsp:cNvPr id="0" name=""/>
        <dsp:cNvSpPr/>
      </dsp:nvSpPr>
      <dsp:spPr>
        <a:xfrm>
          <a:off x="0" y="3282948"/>
          <a:ext cx="6266011" cy="1533870"/>
        </a:xfrm>
        <a:prstGeom prst="roundRect">
          <a:avLst/>
        </a:prstGeom>
        <a:gradFill rotWithShape="0">
          <a:gsLst>
            <a:gs pos="0">
              <a:schemeClr val="accent2">
                <a:hueOff val="-1482249"/>
                <a:satOff val="-8451"/>
                <a:lumOff val="3921"/>
                <a:alphaOff val="0"/>
                <a:tint val="96000"/>
                <a:lumMod val="104000"/>
              </a:schemeClr>
            </a:gs>
            <a:gs pos="100000">
              <a:schemeClr val="accent2">
                <a:hueOff val="-1482249"/>
                <a:satOff val="-8451"/>
                <a:lumOff val="3921"/>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n-US" sz="2300" kern="1200"/>
            <a:t>Even with this growth, sub-Saharan Africa has the lowest tertiary gross enrollment ratio globally, significantly lower than South Asia, </a:t>
          </a:r>
        </a:p>
      </dsp:txBody>
      <dsp:txXfrm>
        <a:off x="74877" y="3357825"/>
        <a:ext cx="6116257" cy="138411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0AB709-95E8-492F-B65E-AB6370AEDB4E}">
      <dsp:nvSpPr>
        <dsp:cNvPr id="0" name=""/>
        <dsp:cNvSpPr/>
      </dsp:nvSpPr>
      <dsp:spPr>
        <a:xfrm>
          <a:off x="0" y="0"/>
          <a:ext cx="4367652" cy="1064637"/>
        </a:xfrm>
        <a:prstGeom prst="roundRect">
          <a:avLst>
            <a:gd name="adj" fmla="val 10000"/>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kern="1200"/>
            <a:t>The study finds that the capacity of public universities in Africa has been insufficient to match the rising demand driven by;</a:t>
          </a:r>
        </a:p>
      </dsp:txBody>
      <dsp:txXfrm>
        <a:off x="31182" y="31182"/>
        <a:ext cx="3128863" cy="1002273"/>
      </dsp:txXfrm>
    </dsp:sp>
    <dsp:sp modelId="{D0D13620-0E87-4EC1-ADBD-0B39D0D364CF}">
      <dsp:nvSpPr>
        <dsp:cNvPr id="0" name=""/>
        <dsp:cNvSpPr/>
      </dsp:nvSpPr>
      <dsp:spPr>
        <a:xfrm>
          <a:off x="365790" y="1258207"/>
          <a:ext cx="4367652" cy="1064637"/>
        </a:xfrm>
        <a:prstGeom prst="roundRect">
          <a:avLst>
            <a:gd name="adj" fmla="val 10000"/>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kern="1200"/>
            <a:t>Improved access to primary and secondary education, </a:t>
          </a:r>
        </a:p>
      </dsp:txBody>
      <dsp:txXfrm>
        <a:off x="396972" y="1289389"/>
        <a:ext cx="3247482" cy="1002273"/>
      </dsp:txXfrm>
    </dsp:sp>
    <dsp:sp modelId="{B789AE89-06F8-4FB0-9F78-E5EFC47FF309}">
      <dsp:nvSpPr>
        <dsp:cNvPr id="0" name=""/>
        <dsp:cNvSpPr/>
      </dsp:nvSpPr>
      <dsp:spPr>
        <a:xfrm>
          <a:off x="726122" y="2516415"/>
          <a:ext cx="4367652" cy="1064637"/>
        </a:xfrm>
        <a:prstGeom prst="roundRect">
          <a:avLst>
            <a:gd name="adj" fmla="val 10000"/>
          </a:avLst>
        </a:prstGeom>
        <a:solidFill>
          <a:schemeClr val="accent4">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kern="1200"/>
            <a:t>A growing young population, and employment shifting away from the agriculture to manufacturing and services. </a:t>
          </a:r>
        </a:p>
      </dsp:txBody>
      <dsp:txXfrm>
        <a:off x="757304" y="2547597"/>
        <a:ext cx="3252942" cy="1002273"/>
      </dsp:txXfrm>
    </dsp:sp>
    <dsp:sp modelId="{875041AE-DDA2-4734-815F-866CEBAF7251}">
      <dsp:nvSpPr>
        <dsp:cNvPr id="0" name=""/>
        <dsp:cNvSpPr/>
      </dsp:nvSpPr>
      <dsp:spPr>
        <a:xfrm>
          <a:off x="1091913" y="3774622"/>
          <a:ext cx="4367652" cy="1064637"/>
        </a:xfrm>
        <a:prstGeom prst="roundRect">
          <a:avLst>
            <a:gd name="adj" fmla="val 10000"/>
          </a:avLst>
        </a:prstGeom>
        <a:solidFill>
          <a:schemeClr val="accent5">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kern="1200"/>
            <a:t>The rising demand for tertiary education has helped support rapid growth in the number private educational institutions. </a:t>
          </a:r>
        </a:p>
      </dsp:txBody>
      <dsp:txXfrm>
        <a:off x="1123095" y="3805804"/>
        <a:ext cx="3247482" cy="1002273"/>
      </dsp:txXfrm>
    </dsp:sp>
    <dsp:sp modelId="{92577271-71B8-42CE-9F75-372C11FACA7E}">
      <dsp:nvSpPr>
        <dsp:cNvPr id="0" name=""/>
        <dsp:cNvSpPr/>
      </dsp:nvSpPr>
      <dsp:spPr>
        <a:xfrm>
          <a:off x="3675637" y="815415"/>
          <a:ext cx="692014" cy="692014"/>
        </a:xfrm>
        <a:prstGeom prst="downArrow">
          <a:avLst>
            <a:gd name="adj1" fmla="val 55000"/>
            <a:gd name="adj2" fmla="val 45000"/>
          </a:avLst>
        </a:prstGeom>
        <a:solidFill>
          <a:schemeClr val="accent2">
            <a:tint val="40000"/>
            <a:alpha val="90000"/>
            <a:hueOff val="0"/>
            <a:satOff val="0"/>
            <a:lumOff val="0"/>
            <a:alphaOff val="0"/>
          </a:schemeClr>
        </a:solidFill>
        <a:ln w="15875"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1466850">
            <a:lnSpc>
              <a:spcPct val="90000"/>
            </a:lnSpc>
            <a:spcBef>
              <a:spcPct val="0"/>
            </a:spcBef>
            <a:spcAft>
              <a:spcPct val="35000"/>
            </a:spcAft>
          </a:pPr>
          <a:endParaRPr lang="en-US" sz="3300" kern="1200"/>
        </a:p>
      </dsp:txBody>
      <dsp:txXfrm>
        <a:off x="3831340" y="815415"/>
        <a:ext cx="380608" cy="520741"/>
      </dsp:txXfrm>
    </dsp:sp>
    <dsp:sp modelId="{2820FE60-D05F-47E0-96A4-A3B05EFF155F}">
      <dsp:nvSpPr>
        <dsp:cNvPr id="0" name=""/>
        <dsp:cNvSpPr/>
      </dsp:nvSpPr>
      <dsp:spPr>
        <a:xfrm>
          <a:off x="4041428" y="2073622"/>
          <a:ext cx="692014" cy="692014"/>
        </a:xfrm>
        <a:prstGeom prst="downArrow">
          <a:avLst>
            <a:gd name="adj1" fmla="val 55000"/>
            <a:gd name="adj2" fmla="val 45000"/>
          </a:avLst>
        </a:prstGeom>
        <a:solidFill>
          <a:schemeClr val="accent3">
            <a:tint val="40000"/>
            <a:alpha val="90000"/>
            <a:hueOff val="0"/>
            <a:satOff val="0"/>
            <a:lumOff val="0"/>
            <a:alphaOff val="0"/>
          </a:schemeClr>
        </a:solidFill>
        <a:ln w="15875" cap="rnd"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1466850">
            <a:lnSpc>
              <a:spcPct val="90000"/>
            </a:lnSpc>
            <a:spcBef>
              <a:spcPct val="0"/>
            </a:spcBef>
            <a:spcAft>
              <a:spcPct val="35000"/>
            </a:spcAft>
          </a:pPr>
          <a:endParaRPr lang="en-US" sz="3300" kern="1200"/>
        </a:p>
      </dsp:txBody>
      <dsp:txXfrm>
        <a:off x="4197131" y="2073622"/>
        <a:ext cx="380608" cy="520741"/>
      </dsp:txXfrm>
    </dsp:sp>
    <dsp:sp modelId="{71C288EC-9B18-4455-9D74-082A575C4BBC}">
      <dsp:nvSpPr>
        <dsp:cNvPr id="0" name=""/>
        <dsp:cNvSpPr/>
      </dsp:nvSpPr>
      <dsp:spPr>
        <a:xfrm>
          <a:off x="4401759" y="3331830"/>
          <a:ext cx="692014" cy="692014"/>
        </a:xfrm>
        <a:prstGeom prst="downArrow">
          <a:avLst>
            <a:gd name="adj1" fmla="val 55000"/>
            <a:gd name="adj2" fmla="val 45000"/>
          </a:avLst>
        </a:prstGeom>
        <a:solidFill>
          <a:schemeClr val="accent4">
            <a:tint val="40000"/>
            <a:alpha val="90000"/>
            <a:hueOff val="0"/>
            <a:satOff val="0"/>
            <a:lumOff val="0"/>
            <a:alphaOff val="0"/>
          </a:schemeClr>
        </a:solidFill>
        <a:ln w="15875" cap="rnd"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1466850">
            <a:lnSpc>
              <a:spcPct val="90000"/>
            </a:lnSpc>
            <a:spcBef>
              <a:spcPct val="0"/>
            </a:spcBef>
            <a:spcAft>
              <a:spcPct val="35000"/>
            </a:spcAft>
          </a:pPr>
          <a:endParaRPr lang="en-US" sz="3300" kern="1200"/>
        </a:p>
      </dsp:txBody>
      <dsp:txXfrm>
        <a:off x="4557462" y="3331830"/>
        <a:ext cx="380608" cy="52074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5D361E-49C8-422E-B11E-3382CDD3D7AA}">
      <dsp:nvSpPr>
        <dsp:cNvPr id="0" name=""/>
        <dsp:cNvSpPr/>
      </dsp:nvSpPr>
      <dsp:spPr>
        <a:xfrm>
          <a:off x="0" y="1541"/>
          <a:ext cx="10353675" cy="781403"/>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024D293-5A2E-4E5D-86E3-4041A51697FF}">
      <dsp:nvSpPr>
        <dsp:cNvPr id="0" name=""/>
        <dsp:cNvSpPr/>
      </dsp:nvSpPr>
      <dsp:spPr>
        <a:xfrm>
          <a:off x="236374" y="177357"/>
          <a:ext cx="429771" cy="429771"/>
        </a:xfrm>
        <a:prstGeom prst="rect">
          <a:avLst/>
        </a:prstGeom>
        <a:blipFill>
          <a:blip xmlns:r="http://schemas.openxmlformats.org/officeDocument/2006/relationships" r:embed="rId1" cstate="hq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29B3029-646C-48FD-8564-5967394A793A}">
      <dsp:nvSpPr>
        <dsp:cNvPr id="0" name=""/>
        <dsp:cNvSpPr/>
      </dsp:nvSpPr>
      <dsp:spPr>
        <a:xfrm>
          <a:off x="902521" y="1541"/>
          <a:ext cx="9451153" cy="7814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699" tIns="82699" rIns="82699" bIns="82699" numCol="1" spcCol="1270" anchor="ctr" anchorCtr="0">
          <a:noAutofit/>
        </a:bodyPr>
        <a:lstStyle/>
        <a:p>
          <a:pPr lvl="0" algn="l" defTabSz="800100">
            <a:lnSpc>
              <a:spcPct val="90000"/>
            </a:lnSpc>
            <a:spcBef>
              <a:spcPct val="0"/>
            </a:spcBef>
            <a:spcAft>
              <a:spcPct val="35000"/>
            </a:spcAft>
          </a:pPr>
          <a:r>
            <a:rPr lang="en-US" sz="1800" kern="1200"/>
            <a:t>High tuition and fees at four-year public and private colleges increasingly discourage disadvantaged youths from pursuing college. </a:t>
          </a:r>
        </a:p>
      </dsp:txBody>
      <dsp:txXfrm>
        <a:off x="902521" y="1541"/>
        <a:ext cx="9451153" cy="781403"/>
      </dsp:txXfrm>
    </dsp:sp>
    <dsp:sp modelId="{EE6050A2-6BB9-4ED4-A7C4-253EDF2AABF9}">
      <dsp:nvSpPr>
        <dsp:cNvPr id="0" name=""/>
        <dsp:cNvSpPr/>
      </dsp:nvSpPr>
      <dsp:spPr>
        <a:xfrm>
          <a:off x="0" y="978296"/>
          <a:ext cx="10353675" cy="781403"/>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DBF632D-6B9E-4DB7-9CAF-2ABA345CEB70}">
      <dsp:nvSpPr>
        <dsp:cNvPr id="0" name=""/>
        <dsp:cNvSpPr/>
      </dsp:nvSpPr>
      <dsp:spPr>
        <a:xfrm>
          <a:off x="236374" y="1154111"/>
          <a:ext cx="429771" cy="429771"/>
        </a:xfrm>
        <a:prstGeom prst="rect">
          <a:avLst/>
        </a:prstGeom>
        <a:blipFill>
          <a:blip xmlns:r="http://schemas.openxmlformats.org/officeDocument/2006/relationships"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A3A8961D-8D02-481C-8FFC-BE587B705A02}">
      <dsp:nvSpPr>
        <dsp:cNvPr id="0" name=""/>
        <dsp:cNvSpPr/>
      </dsp:nvSpPr>
      <dsp:spPr>
        <a:xfrm>
          <a:off x="902521" y="978296"/>
          <a:ext cx="9451153" cy="7814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699" tIns="82699" rIns="82699" bIns="82699" numCol="1" spcCol="1270" anchor="ctr" anchorCtr="0">
          <a:noAutofit/>
        </a:bodyPr>
        <a:lstStyle/>
        <a:p>
          <a:pPr lvl="0" algn="l" defTabSz="800100">
            <a:lnSpc>
              <a:spcPct val="90000"/>
            </a:lnSpc>
            <a:spcBef>
              <a:spcPct val="0"/>
            </a:spcBef>
            <a:spcAft>
              <a:spcPct val="35000"/>
            </a:spcAft>
          </a:pPr>
          <a:r>
            <a:rPr lang="en-US" sz="1800" kern="1200"/>
            <a:t>The immediate costs appear more real and oppressive than the improved career trajectories and higher earnings that college-going confers; gains are realized only in the future. </a:t>
          </a:r>
        </a:p>
      </dsp:txBody>
      <dsp:txXfrm>
        <a:off x="902521" y="978296"/>
        <a:ext cx="9451153" cy="781403"/>
      </dsp:txXfrm>
    </dsp:sp>
    <dsp:sp modelId="{096B1907-54EF-4003-BC06-21B46B6FE782}">
      <dsp:nvSpPr>
        <dsp:cNvPr id="0" name=""/>
        <dsp:cNvSpPr/>
      </dsp:nvSpPr>
      <dsp:spPr>
        <a:xfrm>
          <a:off x="0" y="1955050"/>
          <a:ext cx="10353675" cy="781403"/>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3C93AE8-3BCD-4903-8C27-981A23F7A659}">
      <dsp:nvSpPr>
        <dsp:cNvPr id="0" name=""/>
        <dsp:cNvSpPr/>
      </dsp:nvSpPr>
      <dsp:spPr>
        <a:xfrm>
          <a:off x="236374" y="2130866"/>
          <a:ext cx="429771" cy="429771"/>
        </a:xfrm>
        <a:prstGeom prst="rect">
          <a:avLst/>
        </a:prstGeom>
        <a:blipFill>
          <a:blip xmlns:r="http://schemas.openxmlformats.org/officeDocument/2006/relationships" r:embed="rId5" cstate="hq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AC41DD14-512A-4541-9ADE-9729FB51CEEF}">
      <dsp:nvSpPr>
        <dsp:cNvPr id="0" name=""/>
        <dsp:cNvSpPr/>
      </dsp:nvSpPr>
      <dsp:spPr>
        <a:xfrm>
          <a:off x="902521" y="1955050"/>
          <a:ext cx="9451153" cy="7814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699" tIns="82699" rIns="82699" bIns="82699" numCol="1" spcCol="1270" anchor="ctr" anchorCtr="0">
          <a:noAutofit/>
        </a:bodyPr>
        <a:lstStyle/>
        <a:p>
          <a:pPr lvl="0" algn="l" defTabSz="800100">
            <a:lnSpc>
              <a:spcPct val="90000"/>
            </a:lnSpc>
            <a:spcBef>
              <a:spcPct val="0"/>
            </a:spcBef>
            <a:spcAft>
              <a:spcPct val="35000"/>
            </a:spcAft>
          </a:pPr>
          <a:r>
            <a:rPr lang="en-US" sz="1800" kern="1200"/>
            <a:t>Students and parents may exaggerate the obstacles to pursuing further schooling.</a:t>
          </a:r>
        </a:p>
      </dsp:txBody>
      <dsp:txXfrm>
        <a:off x="902521" y="1955050"/>
        <a:ext cx="9451153" cy="781403"/>
      </dsp:txXfrm>
    </dsp:sp>
    <dsp:sp modelId="{ADFDB1CF-883B-481C-B0FF-583C25447E38}">
      <dsp:nvSpPr>
        <dsp:cNvPr id="0" name=""/>
        <dsp:cNvSpPr/>
      </dsp:nvSpPr>
      <dsp:spPr>
        <a:xfrm>
          <a:off x="0" y="2931804"/>
          <a:ext cx="10353675" cy="781403"/>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DD1EA6F-4000-4486-B0BC-FFD945B9E9A7}">
      <dsp:nvSpPr>
        <dsp:cNvPr id="0" name=""/>
        <dsp:cNvSpPr/>
      </dsp:nvSpPr>
      <dsp:spPr>
        <a:xfrm>
          <a:off x="236374" y="3107620"/>
          <a:ext cx="429771" cy="429771"/>
        </a:xfrm>
        <a:prstGeom prst="rect">
          <a:avLst/>
        </a:prstGeom>
        <a:blipFill>
          <a:blip xmlns:r="http://schemas.openxmlformats.org/officeDocument/2006/relationships" r:embed="rId7" cstate="hq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E11E6DF6-184A-48F0-8B37-6A3F01AE9F25}">
      <dsp:nvSpPr>
        <dsp:cNvPr id="0" name=""/>
        <dsp:cNvSpPr/>
      </dsp:nvSpPr>
      <dsp:spPr>
        <a:xfrm>
          <a:off x="902521" y="2931804"/>
          <a:ext cx="9451153" cy="7814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699" tIns="82699" rIns="82699" bIns="82699" numCol="1" spcCol="1270" anchor="ctr" anchorCtr="0">
          <a:noAutofit/>
        </a:bodyPr>
        <a:lstStyle/>
        <a:p>
          <a:pPr lvl="0" algn="l" defTabSz="800100">
            <a:lnSpc>
              <a:spcPct val="90000"/>
            </a:lnSpc>
            <a:spcBef>
              <a:spcPct val="0"/>
            </a:spcBef>
            <a:spcAft>
              <a:spcPct val="35000"/>
            </a:spcAft>
          </a:pPr>
          <a:r>
            <a:rPr lang="en-US" sz="1800" kern="1200"/>
            <a:t>The difficulty in piercing the complex system of financial and other assistance designed to support enrollment.</a:t>
          </a:r>
        </a:p>
      </dsp:txBody>
      <dsp:txXfrm>
        <a:off x="902521" y="2931804"/>
        <a:ext cx="9451153" cy="78140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3A97B1-24A1-4337-8315-1BE360DA3454}">
      <dsp:nvSpPr>
        <dsp:cNvPr id="0" name=""/>
        <dsp:cNvSpPr/>
      </dsp:nvSpPr>
      <dsp:spPr>
        <a:xfrm>
          <a:off x="0" y="2392"/>
          <a:ext cx="6266011" cy="0"/>
        </a:xfrm>
        <a:prstGeom prst="line">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0000"/>
                <a:lumMod val="90000"/>
              </a:schemeClr>
            </a:gs>
          </a:gsLst>
          <a:lin ang="5400000" scaled="0"/>
        </a:gradFill>
        <a:ln w="9525" cap="rnd" cmpd="sng" algn="ctr">
          <a:solidFill>
            <a:schemeClr val="accent2">
              <a:hueOff val="0"/>
              <a:satOff val="0"/>
              <a:lumOff val="0"/>
              <a:alphaOff val="0"/>
            </a:schemeClr>
          </a:solidFill>
          <a:prstDash val="solid"/>
        </a:ln>
        <a:effectLst>
          <a:outerShdw blurRad="63500" dist="25400" dir="5400000"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sp>
    <dsp:sp modelId="{FE709423-520F-406C-97BD-BCEFCAFF5A8E}">
      <dsp:nvSpPr>
        <dsp:cNvPr id="0" name=""/>
        <dsp:cNvSpPr/>
      </dsp:nvSpPr>
      <dsp:spPr>
        <a:xfrm>
          <a:off x="0" y="2392"/>
          <a:ext cx="6266011" cy="16315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a:lnSpc>
              <a:spcPct val="90000"/>
            </a:lnSpc>
            <a:spcBef>
              <a:spcPct val="0"/>
            </a:spcBef>
            <a:spcAft>
              <a:spcPct val="35000"/>
            </a:spcAft>
          </a:pPr>
          <a:r>
            <a:rPr lang="en-US" sz="2300" kern="1200"/>
            <a:t>We can’t not truly begin to reduce inequality unless more students fulfil their aspirations and progress on into their chosen careers.</a:t>
          </a:r>
        </a:p>
      </dsp:txBody>
      <dsp:txXfrm>
        <a:off x="0" y="2392"/>
        <a:ext cx="6266011" cy="1631587"/>
      </dsp:txXfrm>
    </dsp:sp>
    <dsp:sp modelId="{EECD5C5F-457B-408C-A8F5-AEF731F91B3C}">
      <dsp:nvSpPr>
        <dsp:cNvPr id="0" name=""/>
        <dsp:cNvSpPr/>
      </dsp:nvSpPr>
      <dsp:spPr>
        <a:xfrm>
          <a:off x="0" y="1633979"/>
          <a:ext cx="6266011" cy="0"/>
        </a:xfrm>
        <a:prstGeom prst="line">
          <a:avLst/>
        </a:prstGeom>
        <a:gradFill rotWithShape="0">
          <a:gsLst>
            <a:gs pos="0">
              <a:schemeClr val="accent2">
                <a:hueOff val="-741124"/>
                <a:satOff val="-4225"/>
                <a:lumOff val="1960"/>
                <a:alphaOff val="0"/>
                <a:tint val="96000"/>
                <a:lumMod val="104000"/>
              </a:schemeClr>
            </a:gs>
            <a:gs pos="100000">
              <a:schemeClr val="accent2">
                <a:hueOff val="-741124"/>
                <a:satOff val="-4225"/>
                <a:lumOff val="1960"/>
                <a:alphaOff val="0"/>
                <a:shade val="90000"/>
                <a:lumMod val="90000"/>
              </a:schemeClr>
            </a:gs>
          </a:gsLst>
          <a:lin ang="5400000" scaled="0"/>
        </a:gradFill>
        <a:ln w="9525" cap="rnd" cmpd="sng" algn="ctr">
          <a:solidFill>
            <a:schemeClr val="accent2">
              <a:hueOff val="-741124"/>
              <a:satOff val="-4225"/>
              <a:lumOff val="1960"/>
              <a:alphaOff val="0"/>
            </a:schemeClr>
          </a:solidFill>
          <a:prstDash val="solid"/>
        </a:ln>
        <a:effectLst>
          <a:outerShdw blurRad="63500" dist="25400" dir="5400000"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sp>
    <dsp:sp modelId="{9B6C68E7-4A90-4A15-8D0D-68A9331E6010}">
      <dsp:nvSpPr>
        <dsp:cNvPr id="0" name=""/>
        <dsp:cNvSpPr/>
      </dsp:nvSpPr>
      <dsp:spPr>
        <a:xfrm>
          <a:off x="0" y="1633979"/>
          <a:ext cx="6266011" cy="16315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a:lnSpc>
              <a:spcPct val="90000"/>
            </a:lnSpc>
            <a:spcBef>
              <a:spcPct val="0"/>
            </a:spcBef>
            <a:spcAft>
              <a:spcPct val="35000"/>
            </a:spcAft>
          </a:pPr>
          <a:r>
            <a:rPr lang="en-US" sz="2300" kern="1200"/>
            <a:t>Rigorous, comprehensive, and well-designed higher education benefits everyone, rich and poor, and better educated citizens drive the economy and enrich our culture.</a:t>
          </a:r>
        </a:p>
      </dsp:txBody>
      <dsp:txXfrm>
        <a:off x="0" y="1633979"/>
        <a:ext cx="6266011" cy="1631587"/>
      </dsp:txXfrm>
    </dsp:sp>
    <dsp:sp modelId="{41C646FA-B79D-4BA1-B80C-AE530E0CB8BB}">
      <dsp:nvSpPr>
        <dsp:cNvPr id="0" name=""/>
        <dsp:cNvSpPr/>
      </dsp:nvSpPr>
      <dsp:spPr>
        <a:xfrm>
          <a:off x="0" y="3265567"/>
          <a:ext cx="6266011" cy="0"/>
        </a:xfrm>
        <a:prstGeom prst="line">
          <a:avLst/>
        </a:prstGeom>
        <a:gradFill rotWithShape="0">
          <a:gsLst>
            <a:gs pos="0">
              <a:schemeClr val="accent2">
                <a:hueOff val="-1482249"/>
                <a:satOff val="-8451"/>
                <a:lumOff val="3921"/>
                <a:alphaOff val="0"/>
                <a:tint val="96000"/>
                <a:lumMod val="104000"/>
              </a:schemeClr>
            </a:gs>
            <a:gs pos="100000">
              <a:schemeClr val="accent2">
                <a:hueOff val="-1482249"/>
                <a:satOff val="-8451"/>
                <a:lumOff val="3921"/>
                <a:alphaOff val="0"/>
                <a:shade val="90000"/>
                <a:lumMod val="90000"/>
              </a:schemeClr>
            </a:gs>
          </a:gsLst>
          <a:lin ang="5400000" scaled="0"/>
        </a:gradFill>
        <a:ln w="9525" cap="rnd" cmpd="sng" algn="ctr">
          <a:solidFill>
            <a:schemeClr val="accent2">
              <a:hueOff val="-1482249"/>
              <a:satOff val="-8451"/>
              <a:lumOff val="3921"/>
              <a:alphaOff val="0"/>
            </a:schemeClr>
          </a:solidFill>
          <a:prstDash val="solid"/>
        </a:ln>
        <a:effectLst>
          <a:outerShdw blurRad="63500" dist="25400" dir="5400000"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sp>
    <dsp:sp modelId="{63F631C5-D8A4-4876-A866-C9B5A713185D}">
      <dsp:nvSpPr>
        <dsp:cNvPr id="0" name=""/>
        <dsp:cNvSpPr/>
      </dsp:nvSpPr>
      <dsp:spPr>
        <a:xfrm>
          <a:off x="0" y="3265567"/>
          <a:ext cx="6266011" cy="16315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a:lnSpc>
              <a:spcPct val="90000"/>
            </a:lnSpc>
            <a:spcBef>
              <a:spcPct val="0"/>
            </a:spcBef>
            <a:spcAft>
              <a:spcPct val="35000"/>
            </a:spcAft>
          </a:pPr>
          <a:r>
            <a:rPr lang="en-US" sz="2300" kern="1200"/>
            <a:t>In a merit-based system, postsecondary schooling is a filter that keeps parents’ economic position from simply passing straight through to their children, thus promoting social mobility.</a:t>
          </a:r>
        </a:p>
      </dsp:txBody>
      <dsp:txXfrm>
        <a:off x="0" y="3265567"/>
        <a:ext cx="6266011" cy="163158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14E900-E914-4D1C-9E13-C29371831911}">
      <dsp:nvSpPr>
        <dsp:cNvPr id="0" name=""/>
        <dsp:cNvSpPr/>
      </dsp:nvSpPr>
      <dsp:spPr>
        <a:xfrm>
          <a:off x="591003" y="805025"/>
          <a:ext cx="635660" cy="63566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6E49BACE-566A-4240-9BCD-6006B099D976}">
      <dsp:nvSpPr>
        <dsp:cNvPr id="0" name=""/>
        <dsp:cNvSpPr/>
      </dsp:nvSpPr>
      <dsp:spPr>
        <a:xfrm>
          <a:off x="747" y="1531188"/>
          <a:ext cx="1816171" cy="2724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933450">
            <a:lnSpc>
              <a:spcPct val="90000"/>
            </a:lnSpc>
            <a:spcBef>
              <a:spcPct val="0"/>
            </a:spcBef>
            <a:spcAft>
              <a:spcPct val="35000"/>
            </a:spcAft>
            <a:defRPr b="1"/>
          </a:pPr>
          <a:r>
            <a:rPr lang="en-US" sz="2100" b="0" i="0" kern="1200" baseline="0" dirty="0"/>
            <a:t>•</a:t>
          </a:r>
          <a:endParaRPr lang="en-US" sz="2100" kern="1200" dirty="0"/>
        </a:p>
      </dsp:txBody>
      <dsp:txXfrm>
        <a:off x="747" y="1531188"/>
        <a:ext cx="1816171" cy="272425"/>
      </dsp:txXfrm>
    </dsp:sp>
    <dsp:sp modelId="{EEAD7251-7E25-440A-A798-6928A55EDB83}">
      <dsp:nvSpPr>
        <dsp:cNvPr id="0" name=""/>
        <dsp:cNvSpPr/>
      </dsp:nvSpPr>
      <dsp:spPr>
        <a:xfrm>
          <a:off x="747" y="1845707"/>
          <a:ext cx="1816171" cy="10640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711200">
            <a:lnSpc>
              <a:spcPct val="90000"/>
            </a:lnSpc>
            <a:spcBef>
              <a:spcPct val="0"/>
            </a:spcBef>
            <a:spcAft>
              <a:spcPct val="35000"/>
            </a:spcAft>
          </a:pPr>
          <a:r>
            <a:rPr lang="en-US" sz="1600" b="0" i="0" kern="1200" baseline="0" dirty="0"/>
            <a:t>African countries have huge potential in academic entrepreneurship</a:t>
          </a:r>
          <a:endParaRPr lang="en-US" sz="1600" kern="1200" dirty="0"/>
        </a:p>
      </dsp:txBody>
      <dsp:txXfrm>
        <a:off x="747" y="1845707"/>
        <a:ext cx="1816171" cy="1064016"/>
      </dsp:txXfrm>
    </dsp:sp>
    <dsp:sp modelId="{A026A968-87C3-46E1-A915-A6600C458844}">
      <dsp:nvSpPr>
        <dsp:cNvPr id="0" name=""/>
        <dsp:cNvSpPr/>
      </dsp:nvSpPr>
      <dsp:spPr>
        <a:xfrm>
          <a:off x="2725005" y="805025"/>
          <a:ext cx="635660" cy="635660"/>
        </a:xfrm>
        <a:prstGeom prst="rect">
          <a:avLst/>
        </a:prstGeom>
        <a:blipFill>
          <a:blip xmlns:r="http://schemas.openxmlformats.org/officeDocument/2006/relationships"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E60F1AED-AAED-4EC7-B128-36F0C8012A70}">
      <dsp:nvSpPr>
        <dsp:cNvPr id="0" name=""/>
        <dsp:cNvSpPr/>
      </dsp:nvSpPr>
      <dsp:spPr>
        <a:xfrm>
          <a:off x="2134749" y="1531188"/>
          <a:ext cx="1816171" cy="2724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933450">
            <a:lnSpc>
              <a:spcPct val="90000"/>
            </a:lnSpc>
            <a:spcBef>
              <a:spcPct val="0"/>
            </a:spcBef>
            <a:spcAft>
              <a:spcPct val="35000"/>
            </a:spcAft>
            <a:defRPr b="1"/>
          </a:pPr>
          <a:r>
            <a:rPr lang="en-US" sz="2100" b="0" i="0" kern="1200" baseline="0"/>
            <a:t>•</a:t>
          </a:r>
          <a:endParaRPr lang="en-US" sz="2100" kern="1200"/>
        </a:p>
      </dsp:txBody>
      <dsp:txXfrm>
        <a:off x="2134749" y="1531188"/>
        <a:ext cx="1816171" cy="272425"/>
      </dsp:txXfrm>
    </dsp:sp>
    <dsp:sp modelId="{33F4823D-7279-43DE-ACA7-4359D4C6FB62}">
      <dsp:nvSpPr>
        <dsp:cNvPr id="0" name=""/>
        <dsp:cNvSpPr/>
      </dsp:nvSpPr>
      <dsp:spPr>
        <a:xfrm>
          <a:off x="2134749" y="1845707"/>
          <a:ext cx="1816171" cy="10640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711200">
            <a:lnSpc>
              <a:spcPct val="90000"/>
            </a:lnSpc>
            <a:spcBef>
              <a:spcPct val="0"/>
            </a:spcBef>
            <a:spcAft>
              <a:spcPct val="35000"/>
            </a:spcAft>
          </a:pPr>
          <a:r>
            <a:rPr lang="en-US" sz="1600" b="0" i="0" kern="1200" baseline="0" dirty="0"/>
            <a:t>Challenges remain for the promotion of academic entrepreneurship in Africa</a:t>
          </a:r>
          <a:endParaRPr lang="en-US" sz="1600" kern="1200" dirty="0"/>
        </a:p>
      </dsp:txBody>
      <dsp:txXfrm>
        <a:off x="2134749" y="1845707"/>
        <a:ext cx="1816171" cy="1064016"/>
      </dsp:txXfrm>
    </dsp:sp>
    <dsp:sp modelId="{E5AAA998-DECA-48AC-A742-8D21EAFB90B0}">
      <dsp:nvSpPr>
        <dsp:cNvPr id="0" name=""/>
        <dsp:cNvSpPr/>
      </dsp:nvSpPr>
      <dsp:spPr>
        <a:xfrm>
          <a:off x="4859007" y="805025"/>
          <a:ext cx="635660" cy="63566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363FA4CA-870A-4496-AD2C-E812341C4AF5}">
      <dsp:nvSpPr>
        <dsp:cNvPr id="0" name=""/>
        <dsp:cNvSpPr/>
      </dsp:nvSpPr>
      <dsp:spPr>
        <a:xfrm>
          <a:off x="4268751" y="1531188"/>
          <a:ext cx="1816171" cy="2724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933450">
            <a:lnSpc>
              <a:spcPct val="90000"/>
            </a:lnSpc>
            <a:spcBef>
              <a:spcPct val="0"/>
            </a:spcBef>
            <a:spcAft>
              <a:spcPct val="35000"/>
            </a:spcAft>
            <a:defRPr b="1"/>
          </a:pPr>
          <a:r>
            <a:rPr lang="en-US" sz="2100" b="0" i="0" kern="1200" baseline="0"/>
            <a:t>•</a:t>
          </a:r>
          <a:endParaRPr lang="en-US" sz="2100" kern="1200"/>
        </a:p>
      </dsp:txBody>
      <dsp:txXfrm>
        <a:off x="4268751" y="1531188"/>
        <a:ext cx="1816171" cy="272425"/>
      </dsp:txXfrm>
    </dsp:sp>
    <dsp:sp modelId="{8B5611B1-9FED-46B0-98FF-5AF76CA83C84}">
      <dsp:nvSpPr>
        <dsp:cNvPr id="0" name=""/>
        <dsp:cNvSpPr/>
      </dsp:nvSpPr>
      <dsp:spPr>
        <a:xfrm>
          <a:off x="4268751" y="1845707"/>
          <a:ext cx="1816171" cy="10640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711200">
            <a:lnSpc>
              <a:spcPct val="90000"/>
            </a:lnSpc>
            <a:spcBef>
              <a:spcPct val="0"/>
            </a:spcBef>
            <a:spcAft>
              <a:spcPct val="35000"/>
            </a:spcAft>
          </a:pPr>
          <a:r>
            <a:rPr lang="en-US" sz="1600" b="0" i="0" kern="1200" baseline="0" dirty="0"/>
            <a:t>Universities still navigate among distinct strategies to become entrepreneurial.</a:t>
          </a:r>
          <a:endParaRPr lang="en-US" sz="1600" kern="1200" dirty="0"/>
        </a:p>
      </dsp:txBody>
      <dsp:txXfrm>
        <a:off x="4268751" y="1845707"/>
        <a:ext cx="1816171" cy="1064016"/>
      </dsp:txXfrm>
    </dsp:sp>
    <dsp:sp modelId="{A9947561-ABE2-4E54-BE35-2651E8B20E69}">
      <dsp:nvSpPr>
        <dsp:cNvPr id="0" name=""/>
        <dsp:cNvSpPr/>
      </dsp:nvSpPr>
      <dsp:spPr>
        <a:xfrm>
          <a:off x="6993009" y="805025"/>
          <a:ext cx="635660" cy="63566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03E296AF-D248-4320-BE42-C485367D10C2}">
      <dsp:nvSpPr>
        <dsp:cNvPr id="0" name=""/>
        <dsp:cNvSpPr/>
      </dsp:nvSpPr>
      <dsp:spPr>
        <a:xfrm>
          <a:off x="6402753" y="1531188"/>
          <a:ext cx="1816171" cy="2724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933450">
            <a:lnSpc>
              <a:spcPct val="90000"/>
            </a:lnSpc>
            <a:spcBef>
              <a:spcPct val="0"/>
            </a:spcBef>
            <a:spcAft>
              <a:spcPct val="35000"/>
            </a:spcAft>
            <a:defRPr b="1"/>
          </a:pPr>
          <a:r>
            <a:rPr lang="en-US" sz="2100" b="0" i="0" kern="1200" baseline="0"/>
            <a:t>•</a:t>
          </a:r>
          <a:endParaRPr lang="en-US" sz="2100" kern="1200"/>
        </a:p>
      </dsp:txBody>
      <dsp:txXfrm>
        <a:off x="6402753" y="1531188"/>
        <a:ext cx="1816171" cy="272425"/>
      </dsp:txXfrm>
    </dsp:sp>
    <dsp:sp modelId="{5E15D66C-7317-4A45-857F-D605826A0E80}">
      <dsp:nvSpPr>
        <dsp:cNvPr id="0" name=""/>
        <dsp:cNvSpPr/>
      </dsp:nvSpPr>
      <dsp:spPr>
        <a:xfrm>
          <a:off x="6402753" y="1845707"/>
          <a:ext cx="1816171" cy="10640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711200">
            <a:lnSpc>
              <a:spcPct val="90000"/>
            </a:lnSpc>
            <a:spcBef>
              <a:spcPct val="0"/>
            </a:spcBef>
            <a:spcAft>
              <a:spcPct val="35000"/>
            </a:spcAft>
          </a:pPr>
          <a:r>
            <a:rPr lang="en-US" sz="1600" b="0" i="0" kern="1200" baseline="0" dirty="0"/>
            <a:t>Research activity does not imply higher levels of academic entrepreneurship.</a:t>
          </a:r>
          <a:endParaRPr lang="en-US" sz="1600" kern="1200" dirty="0"/>
        </a:p>
      </dsp:txBody>
      <dsp:txXfrm>
        <a:off x="6402753" y="1845707"/>
        <a:ext cx="1816171" cy="1064016"/>
      </dsp:txXfrm>
    </dsp:sp>
    <dsp:sp modelId="{A581998D-1DD8-4A79-BF5F-0C2C4DD9DC96}">
      <dsp:nvSpPr>
        <dsp:cNvPr id="0" name=""/>
        <dsp:cNvSpPr/>
      </dsp:nvSpPr>
      <dsp:spPr>
        <a:xfrm>
          <a:off x="9127011" y="805025"/>
          <a:ext cx="635660" cy="63566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B23867C9-64F6-431D-94CF-49A8DB43AE23}">
      <dsp:nvSpPr>
        <dsp:cNvPr id="0" name=""/>
        <dsp:cNvSpPr/>
      </dsp:nvSpPr>
      <dsp:spPr>
        <a:xfrm>
          <a:off x="8536755" y="1531188"/>
          <a:ext cx="1816171" cy="2724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933450">
            <a:lnSpc>
              <a:spcPct val="90000"/>
            </a:lnSpc>
            <a:spcBef>
              <a:spcPct val="0"/>
            </a:spcBef>
            <a:spcAft>
              <a:spcPct val="35000"/>
            </a:spcAft>
            <a:defRPr b="1"/>
          </a:pPr>
          <a:r>
            <a:rPr lang="en-US" sz="2100" b="0" i="0" kern="1200" baseline="0"/>
            <a:t>•</a:t>
          </a:r>
          <a:endParaRPr lang="en-US" sz="2100" kern="1200"/>
        </a:p>
      </dsp:txBody>
      <dsp:txXfrm>
        <a:off x="8536755" y="1531188"/>
        <a:ext cx="1816171" cy="272425"/>
      </dsp:txXfrm>
    </dsp:sp>
    <dsp:sp modelId="{6F48449C-C378-4668-9F47-376651C2C2AB}">
      <dsp:nvSpPr>
        <dsp:cNvPr id="0" name=""/>
        <dsp:cNvSpPr/>
      </dsp:nvSpPr>
      <dsp:spPr>
        <a:xfrm>
          <a:off x="8536755" y="1845707"/>
          <a:ext cx="1816171" cy="10640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711200">
            <a:lnSpc>
              <a:spcPct val="90000"/>
            </a:lnSpc>
            <a:spcBef>
              <a:spcPct val="0"/>
            </a:spcBef>
            <a:spcAft>
              <a:spcPct val="35000"/>
            </a:spcAft>
          </a:pPr>
          <a:r>
            <a:rPr lang="en-US" sz="1600" b="0" i="0" kern="1200" baseline="0" dirty="0"/>
            <a:t>Academic entrepreneurship is also shaped by external elements to the university.</a:t>
          </a:r>
          <a:endParaRPr lang="en-US" sz="1600" kern="1200" dirty="0"/>
        </a:p>
      </dsp:txBody>
      <dsp:txXfrm>
        <a:off x="8536755" y="1845707"/>
        <a:ext cx="1816171" cy="1064016"/>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10.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xmlns="">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9.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77348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8D38747-4367-4BD2-8D51-C97E202738E2}" type="datetime1">
              <a:rPr lang="en-US" smtClean="0"/>
              <a:t>12/4/2019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3581269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a:extLst>
              <a:ext uri="{FF2B5EF4-FFF2-40B4-BE49-F238E27FC236}">
                <a16:creationId xmlns:a16="http://schemas.microsoft.com/office/drawing/2014/main" id="{CE39118B-B3AD-4BD4-BA22-DEFF4E76CE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247728"/>
            <a:ext cx="10353762" cy="543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F1B079-7EF0-44EE-B798-BCC497C9F3B2}" type="datetime1">
              <a:rPr lang="en-US" smtClean="0"/>
              <a:t>12/4/2019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658931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normAutofit/>
          </a:bodyPr>
          <a:lstStyle>
            <a:lvl1pPr>
              <a:defRPr sz="40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8FF70A8-1D13-4657-95F0-A9EA54967B8D}" type="datetime1">
              <a:rPr lang="en-US" smtClean="0"/>
              <a:t>12/4/2019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6202906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1EB90AC-71BD-4C7F-8ACA-7B3F18292E63}" type="datetime1">
              <a:rPr lang="en-US" smtClean="0"/>
              <a:t>12/4/2019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
        <p:nvSpPr>
          <p:cNvPr id="11" name="TextBox 10">
            <a:extLst>
              <a:ext uri="{FF2B5EF4-FFF2-40B4-BE49-F238E27FC236}">
                <a16:creationId xmlns:a16="http://schemas.microsoft.com/office/drawing/2014/main" id="{223F0D53-0705-41B7-8554-09D21E7807F9}"/>
              </a:ext>
            </a:extLst>
          </p:cNvPr>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a:extLst>
              <a:ext uri="{FF2B5EF4-FFF2-40B4-BE49-F238E27FC236}">
                <a16:creationId xmlns:a16="http://schemas.microsoft.com/office/drawing/2014/main" id="{C7F647CD-0F1A-4BB3-89E0-A74F1E1B098D}"/>
              </a:ext>
            </a:extLst>
          </p:cNvPr>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7073397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6EFC2C-8905-46F0-B443-CE905B76BA01}" type="datetime1">
              <a:rPr lang="en-US" smtClean="0"/>
              <a:t>12/4/2019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9071637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8" name="Text Placeholder 3"/>
          <p:cNvSpPr>
            <a:spLocks noGrp="1"/>
          </p:cNvSpPr>
          <p:nvPr>
            <p:ph type="body" sz="half" idx="15"/>
          </p:nvPr>
        </p:nvSpPr>
        <p:spPr>
          <a:xfrm>
            <a:off x="91379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49"/>
            <a:ext cx="3300984" cy="764783"/>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0" name="Text Placeholder 3"/>
          <p:cNvSpPr>
            <a:spLocks noGrp="1"/>
          </p:cNvSpPr>
          <p:nvPr>
            <p:ph type="body" sz="half" idx="16"/>
          </p:nvPr>
        </p:nvSpPr>
        <p:spPr>
          <a:xfrm>
            <a:off x="444143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1" name="Text Placeholder 4"/>
          <p:cNvSpPr>
            <a:spLocks noGrp="1"/>
          </p:cNvSpPr>
          <p:nvPr>
            <p:ph type="body" sz="quarter" idx="13"/>
          </p:nvPr>
        </p:nvSpPr>
        <p:spPr>
          <a:xfrm>
            <a:off x="7966572"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2" name="Text Placeholder 3"/>
          <p:cNvSpPr>
            <a:spLocks noGrp="1"/>
          </p:cNvSpPr>
          <p:nvPr>
            <p:ph type="body" sz="half" idx="17"/>
          </p:nvPr>
        </p:nvSpPr>
        <p:spPr>
          <a:xfrm>
            <a:off x="7966572" y="2768110"/>
            <a:ext cx="3300984" cy="302308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9079DC3-C9B5-499E-9140-0DC28B7074E2}" type="datetime1">
              <a:rPr lang="en-US" smtClean="0"/>
              <a:t>12/4/2019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1436798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a:extLst>
              <a:ext uri="{FF2B5EF4-FFF2-40B4-BE49-F238E27FC236}">
                <a16:creationId xmlns:a16="http://schemas.microsoft.com/office/drawing/2014/main" id="{7E87C569-D426-4615-ADA7-B370EA9834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a:extLst>
              <a:ext uri="{FF2B5EF4-FFF2-40B4-BE49-F238E27FC236}">
                <a16:creationId xmlns:a16="http://schemas.microsoft.com/office/drawing/2014/main" id="{7B353ED4-7AD0-46C9-88ED-1A16B1433A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a:extLst>
              <a:ext uri="{FF2B5EF4-FFF2-40B4-BE49-F238E27FC236}">
                <a16:creationId xmlns:a16="http://schemas.microsoft.com/office/drawing/2014/main" id="{F561D985-AD57-459A-B3A6-EBF2960397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572443"/>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0BB33EA-E472-4D22-9C03-A9C14AA21CED}" type="datetime1">
              <a:rPr lang="en-US" smtClean="0"/>
              <a:t>12/4/2019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211999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7E833E-1B6D-415F-AD29-75AE8C43BD0D}" type="datetime1">
              <a:rPr lang="en-US" smtClean="0"/>
              <a:t>12/4/2019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6793493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52596F-08A7-4B70-989A-F2B1CF31E66B}" type="datetime1">
              <a:rPr lang="en-US" smtClean="0"/>
              <a:t>12/4/2019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4913269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C55A3C-5767-4844-A0A3-83778C2E5409}" type="datetime1">
              <a:rPr lang="en-US" smtClean="0"/>
              <a:t>12/4/2019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9182955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763439"/>
            <a:ext cx="9590550" cy="133349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E507A8-A5CF-4D38-AB86-7EDDA87A85D4}" type="datetime1">
              <a:rPr lang="en-US" smtClean="0"/>
              <a:t>12/4/2019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41146772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126187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76450"/>
            <a:ext cx="4856841" cy="362267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0716" y="2076451"/>
            <a:ext cx="4856841" cy="3622672"/>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DFCD27C-8599-43EF-BA1D-14DDC1946E06}" type="datetime1">
              <a:rPr lang="en-US" smtClean="0"/>
              <a:t>12/4/2019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5296360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a:extLst>
              <a:ext uri="{FF2B5EF4-FFF2-40B4-BE49-F238E27FC236}">
                <a16:creationId xmlns:a16="http://schemas.microsoft.com/office/drawing/2014/main" id="{37B721FF-D609-4D98-9D19-CF75AA8A54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29200" cy="4099959"/>
          </a:xfrm>
          <a:prstGeom prst="rect">
            <a:avLst/>
          </a:prstGeom>
        </p:spPr>
      </p:pic>
      <p:pic>
        <p:nvPicPr>
          <p:cNvPr id="21" name="Picture 20" descr="Slate-V2-HD-compPhotoInset.png">
            <a:extLst>
              <a:ext uri="{FF2B5EF4-FFF2-40B4-BE49-F238E27FC236}">
                <a16:creationId xmlns:a16="http://schemas.microsoft.com/office/drawing/2014/main" id="{073936BD-C868-433F-8E84-D6DD8E640E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8357" y="1734506"/>
            <a:ext cx="5029200" cy="4099959"/>
          </a:xfrm>
          <a:prstGeom prst="rect">
            <a:avLst/>
          </a:prstGeom>
        </p:spPr>
      </p:pic>
      <p:sp>
        <p:nvSpPr>
          <p:cNvPr id="2" name="Title 1"/>
          <p:cNvSpPr>
            <a:spLocks noGrp="1"/>
          </p:cNvSpPr>
          <p:nvPr>
            <p:ph type="title"/>
          </p:nvPr>
        </p:nvSpPr>
        <p:spPr>
          <a:xfrm>
            <a:off x="913795" y="609600"/>
            <a:ext cx="10353762" cy="97045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46013" y="1855153"/>
            <a:ext cx="4764764" cy="69249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46013" y="2702103"/>
            <a:ext cx="4764764"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363166" y="1855152"/>
            <a:ext cx="4779582" cy="692495"/>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363167" y="2702103"/>
            <a:ext cx="4779581"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49343D99-809A-49C0-96E5-4250D0B498EE}" type="datetime1">
              <a:rPr lang="en-US" smtClean="0"/>
              <a:t>12/4/2019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6693477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143DE9B-B678-4EFB-BB7D-A4370204A0B0}" type="datetime1">
              <a:rPr lang="en-US" smtClean="0"/>
              <a:t>12/4/2019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604110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8812DA-F765-4142-A6A3-A8ED7235E082}" type="datetime1">
              <a:rPr lang="en-US" smtClean="0"/>
              <a:t>12/4/2019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229186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8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0800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673351"/>
            <a:ext cx="3706889" cy="301625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E0277FD-7DE6-41D4-930D-AC99F5AFE54E}" type="datetime1">
              <a:rPr lang="en-US" smtClean="0"/>
              <a:t>12/4/2019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4418928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a:extLst>
              <a:ext uri="{FF2B5EF4-FFF2-40B4-BE49-F238E27FC236}">
                <a16:creationId xmlns:a16="http://schemas.microsoft.com/office/drawing/2014/main" id="{4D06E496-ACBA-4063-B4A1-C5C484EE5A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763701"/>
            <a:ext cx="5707899" cy="1675559"/>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73698" y="2679699"/>
            <a:ext cx="4588094" cy="3135695"/>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A15526-7079-4B7B-987C-1B5FAE11A0FF}" type="datetime1">
              <a:rPr lang="en-US" smtClean="0"/>
              <a:t>12/4/2019</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0728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125730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76450"/>
            <a:ext cx="10353762" cy="3714749"/>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6000749"/>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073ED0CC-082F-4160-86E5-0D6041F12778}" type="datetime1">
              <a:rPr lang="en-US" smtClean="0"/>
              <a:t>12/4/2019</a:t>
            </a:fld>
            <a:endParaRPr lang="en-US" dirty="0"/>
          </a:p>
        </p:txBody>
      </p:sp>
      <p:sp>
        <p:nvSpPr>
          <p:cNvPr id="5" name="Footer Placeholder 4"/>
          <p:cNvSpPr>
            <a:spLocks noGrp="1"/>
          </p:cNvSpPr>
          <p:nvPr>
            <p:ph type="ftr" sz="quarter" idx="3"/>
          </p:nvPr>
        </p:nvSpPr>
        <p:spPr>
          <a:xfrm>
            <a:off x="913795" y="6000749"/>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dirty="0"/>
          </a:p>
        </p:txBody>
      </p:sp>
      <p:sp>
        <p:nvSpPr>
          <p:cNvPr id="6" name="Slide Number Placeholder 5"/>
          <p:cNvSpPr>
            <a:spLocks noGrp="1"/>
          </p:cNvSpPr>
          <p:nvPr>
            <p:ph type="sldNum" sz="quarter" idx="4"/>
          </p:nvPr>
        </p:nvSpPr>
        <p:spPr>
          <a:xfrm>
            <a:off x="10514011" y="6000749"/>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3573235642"/>
      </p:ext>
    </p:extLst>
  </p:cSld>
  <p:clrMap bg1="dk1" tx1="lt1" bg2="dk2" tx2="lt2" accent1="accent1" accent2="accent2" accent3="accent3" accent4="accent4" accent5="accent5" accent6="accent6" hlink="hlink" folHlink="folHlink"/>
  <p:sldLayoutIdLst>
    <p:sldLayoutId id="2147483677" r:id="rId1"/>
    <p:sldLayoutId id="2147483676" r:id="rId2"/>
    <p:sldLayoutId id="2147483675" r:id="rId3"/>
    <p:sldLayoutId id="2147483674" r:id="rId4"/>
    <p:sldLayoutId id="2147483673" r:id="rId5"/>
    <p:sldLayoutId id="2147483672" r:id="rId6"/>
    <p:sldLayoutId id="2147483671" r:id="rId7"/>
    <p:sldLayoutId id="2147483670" r:id="rId8"/>
    <p:sldLayoutId id="2147483669" r:id="rId9"/>
    <p:sldLayoutId id="2147483668" r:id="rId10"/>
    <p:sldLayoutId id="2147483661" r:id="rId11"/>
    <p:sldLayoutId id="2147483662" r:id="rId12"/>
    <p:sldLayoutId id="2147483663" r:id="rId13"/>
    <p:sldLayoutId id="2147483664" r:id="rId14"/>
    <p:sldLayoutId id="2147483665" r:id="rId15"/>
    <p:sldLayoutId id="2147483666" r:id="rId16"/>
    <p:sldLayoutId id="2147483667" r:id="rId17"/>
  </p:sldLayoutIdLst>
  <p:hf sldNum="0" hdr="0" ftr="0" dt="0"/>
  <p:txStyles>
    <p:titleStyle>
      <a:lvl1pPr algn="ctr" defTabSz="457200" rtl="0" eaLnBrk="1" latinLnBrk="0" hangingPunct="1">
        <a:lnSpc>
          <a:spcPct val="100000"/>
        </a:lnSpc>
        <a:spcBef>
          <a:spcPct val="0"/>
        </a:spcBef>
        <a:buNone/>
        <a:defRPr sz="4000" i="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lnSpc>
          <a:spcPct val="110000"/>
        </a:lnSpc>
        <a:spcBef>
          <a:spcPct val="20000"/>
        </a:spcBef>
        <a:spcAft>
          <a:spcPts val="600"/>
        </a:spcAft>
        <a:buClr>
          <a:schemeClr val="tx2"/>
        </a:buClr>
        <a:buSzPct val="70000"/>
        <a:buFont typeface="Wingdings 2" charset="2"/>
        <a:buChar char=""/>
        <a:defRPr sz="19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7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5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3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3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3.png"/><Relationship Id="rId7" Type="http://schemas.openxmlformats.org/officeDocument/2006/relationships/diagramColors" Target="../diagrams/colors5.xm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1.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3.png"/><Relationship Id="rId7" Type="http://schemas.openxmlformats.org/officeDocument/2006/relationships/diagramColors" Target="../diagrams/colors8.xm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3.png"/><Relationship Id="rId7" Type="http://schemas.openxmlformats.org/officeDocument/2006/relationships/diagramColors" Target="../diagrams/colors2.xm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1E70A317-DCED-4E80-AA2D-467D8702E5C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AD58CFA-22F8-4A5C-A61B-ECFC02DA401C}"/>
              </a:ext>
            </a:extLst>
          </p:cNvPr>
          <p:cNvSpPr>
            <a:spLocks noGrp="1"/>
          </p:cNvSpPr>
          <p:nvPr>
            <p:ph type="ctrTitle"/>
          </p:nvPr>
        </p:nvSpPr>
        <p:spPr>
          <a:xfrm>
            <a:off x="196948" y="835383"/>
            <a:ext cx="4332849" cy="3499549"/>
          </a:xfrm>
        </p:spPr>
        <p:txBody>
          <a:bodyPr>
            <a:normAutofit/>
          </a:bodyPr>
          <a:lstStyle/>
          <a:p>
            <a:pPr algn="l"/>
            <a:r>
              <a:rPr lang="en-US" sz="3200" b="1" dirty="0"/>
              <a:t>Advancing Social Mobility in Africa Through Entrepreneurialism in Higher Education  </a:t>
            </a:r>
          </a:p>
        </p:txBody>
      </p:sp>
      <p:sp>
        <p:nvSpPr>
          <p:cNvPr id="3" name="Subtitle 2">
            <a:extLst>
              <a:ext uri="{FF2B5EF4-FFF2-40B4-BE49-F238E27FC236}">
                <a16:creationId xmlns:a16="http://schemas.microsoft.com/office/drawing/2014/main" id="{C586A48A-ED2B-4C09-ACC9-EB1BAFAA11B7}"/>
              </a:ext>
            </a:extLst>
          </p:cNvPr>
          <p:cNvSpPr>
            <a:spLocks noGrp="1"/>
          </p:cNvSpPr>
          <p:nvPr>
            <p:ph type="subTitle" idx="1"/>
          </p:nvPr>
        </p:nvSpPr>
        <p:spPr>
          <a:xfrm>
            <a:off x="196948" y="4812251"/>
            <a:ext cx="3382831" cy="1185333"/>
          </a:xfrm>
        </p:spPr>
        <p:txBody>
          <a:bodyPr>
            <a:normAutofit fontScale="92500" lnSpcReduction="10000"/>
          </a:bodyPr>
          <a:lstStyle/>
          <a:p>
            <a:pPr algn="l"/>
            <a:r>
              <a:rPr lang="en-US" dirty="0">
                <a:solidFill>
                  <a:srgbClr val="37E6FF"/>
                </a:solidFill>
              </a:rPr>
              <a:t>Bola A. Ibrahim </a:t>
            </a:r>
          </a:p>
          <a:p>
            <a:pPr algn="l"/>
            <a:r>
              <a:rPr lang="en-US" dirty="0">
                <a:solidFill>
                  <a:srgbClr val="37E6FF"/>
                </a:solidFill>
              </a:rPr>
              <a:t>Graduate School of Education</a:t>
            </a:r>
          </a:p>
          <a:p>
            <a:pPr algn="l"/>
            <a:r>
              <a:rPr lang="en-US" dirty="0">
                <a:solidFill>
                  <a:srgbClr val="37E6FF"/>
                </a:solidFill>
              </a:rPr>
              <a:t>The American University in Cairo</a:t>
            </a:r>
          </a:p>
        </p:txBody>
      </p:sp>
      <p:pic>
        <p:nvPicPr>
          <p:cNvPr id="4" name="Picture 3" descr="A colorful umbrella&#10;&#10;Description automatically generated">
            <a:extLst>
              <a:ext uri="{FF2B5EF4-FFF2-40B4-BE49-F238E27FC236}">
                <a16:creationId xmlns:a16="http://schemas.microsoft.com/office/drawing/2014/main" id="{94B7C3CA-9A9E-408B-9990-17BD9D294D24}"/>
              </a:ext>
            </a:extLst>
          </p:cNvPr>
          <p:cNvPicPr>
            <a:picLocks noChangeAspect="1"/>
          </p:cNvPicPr>
          <p:nvPr/>
        </p:nvPicPr>
        <p:blipFill rotWithShape="1">
          <a:blip r:embed="rId3"/>
          <a:srcRect l="9745" r="9745"/>
          <a:stretch/>
        </p:blipFill>
        <p:spPr>
          <a:xfrm>
            <a:off x="4654297" y="10"/>
            <a:ext cx="7537704" cy="6857990"/>
          </a:xfrm>
          <a:prstGeom prst="rect">
            <a:avLst/>
          </a:prstGeom>
        </p:spPr>
      </p:pic>
    </p:spTree>
    <p:extLst>
      <p:ext uri="{BB962C8B-B14F-4D97-AF65-F5344CB8AC3E}">
        <p14:creationId xmlns:p14="http://schemas.microsoft.com/office/powerpoint/2010/main" val="39643100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3074" name="Picture 2" descr="Image result for africa higher education">
            <a:extLst>
              <a:ext uri="{FF2B5EF4-FFF2-40B4-BE49-F238E27FC236}">
                <a16:creationId xmlns:a16="http://schemas.microsoft.com/office/drawing/2014/main" id="{CE08608F-5B1E-4FED-A34E-445AA4F77607}"/>
              </a:ext>
            </a:extLst>
          </p:cNvPr>
          <p:cNvPicPr>
            <a:picLocks noChangeAspect="1" noChangeArrowheads="1"/>
          </p:cNvPicPr>
          <p:nvPr/>
        </p:nvPicPr>
        <p:blipFill rotWithShape="1">
          <a:blip r:embed="rId3">
            <a:alphaModFix amt="35000"/>
            <a:extLst>
              <a:ext uri="{28A0092B-C50C-407E-A947-70E740481C1C}">
                <a14:useLocalDpi xmlns:a14="http://schemas.microsoft.com/office/drawing/2010/main" val="0"/>
              </a:ext>
            </a:extLst>
          </a:blip>
          <a:srcRect/>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D6880192-8F55-424F-9D87-B6A03249099E}"/>
              </a:ext>
            </a:extLst>
          </p:cNvPr>
          <p:cNvSpPr/>
          <p:nvPr/>
        </p:nvSpPr>
        <p:spPr>
          <a:xfrm>
            <a:off x="1370693" y="1769540"/>
            <a:ext cx="9440034" cy="1828801"/>
          </a:xfrm>
          <a:prstGeom prst="rect">
            <a:avLst/>
          </a:prstGeom>
        </p:spPr>
        <p:txBody>
          <a:bodyPr vert="horz" lIns="91440" tIns="45720" rIns="91440" bIns="45720" rtlCol="0" anchor="b">
            <a:normAutofit/>
          </a:bodyPr>
          <a:lstStyle/>
          <a:p>
            <a:pPr algn="ctr" defTabSz="457200" fontAlgn="base">
              <a:lnSpc>
                <a:spcPct val="90000"/>
              </a:lnSpc>
              <a:spcBef>
                <a:spcPct val="0"/>
              </a:spcBef>
              <a:spcAft>
                <a:spcPts val="600"/>
              </a:spcAft>
            </a:pPr>
            <a:r>
              <a:rPr lang="en-US" sz="4200" b="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rPr>
              <a:t>How is Africa doing in Education and Social Development?</a:t>
            </a:r>
          </a:p>
        </p:txBody>
      </p:sp>
    </p:spTree>
    <p:extLst>
      <p:ext uri="{BB962C8B-B14F-4D97-AF65-F5344CB8AC3E}">
        <p14:creationId xmlns:p14="http://schemas.microsoft.com/office/powerpoint/2010/main" val="35112759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80FA978E-3433-4FB3-9C00-62D74DA67E2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4" name="Freeform 5">
            <a:extLst>
              <a:ext uri="{FF2B5EF4-FFF2-40B4-BE49-F238E27FC236}">
                <a16:creationId xmlns:a16="http://schemas.microsoft.com/office/drawing/2014/main" id="{FE469E50-3893-4ED6-92BA-2985C32B0CA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677969" y="1385982"/>
            <a:ext cx="4031414" cy="4100418"/>
          </a:xfrm>
          <a:custGeom>
            <a:avLst/>
            <a:gdLst>
              <a:gd name="T0" fmla="*/ 1577 w 1601"/>
              <a:gd name="T1" fmla="*/ 0 h 696"/>
              <a:gd name="T2" fmla="*/ 833 w 1601"/>
              <a:gd name="T3" fmla="*/ 0 h 696"/>
              <a:gd name="T4" fmla="*/ 768 w 1601"/>
              <a:gd name="T5" fmla="*/ 0 h 696"/>
              <a:gd name="T6" fmla="*/ 24 w 1601"/>
              <a:gd name="T7" fmla="*/ 0 h 696"/>
              <a:gd name="T8" fmla="*/ 0 w 1601"/>
              <a:gd name="T9" fmla="*/ 27 h 696"/>
              <a:gd name="T10" fmla="*/ 0 w 1601"/>
              <a:gd name="T11" fmla="*/ 669 h 696"/>
              <a:gd name="T12" fmla="*/ 24 w 1601"/>
              <a:gd name="T13" fmla="*/ 696 h 696"/>
              <a:gd name="T14" fmla="*/ 768 w 1601"/>
              <a:gd name="T15" fmla="*/ 696 h 696"/>
              <a:gd name="T16" fmla="*/ 833 w 1601"/>
              <a:gd name="T17" fmla="*/ 696 h 696"/>
              <a:gd name="T18" fmla="*/ 1577 w 1601"/>
              <a:gd name="T19" fmla="*/ 696 h 696"/>
              <a:gd name="T20" fmla="*/ 1601 w 1601"/>
              <a:gd name="T21" fmla="*/ 669 h 696"/>
              <a:gd name="T22" fmla="*/ 1601 w 1601"/>
              <a:gd name="T23" fmla="*/ 27 h 696"/>
              <a:gd name="T24" fmla="*/ 1577 w 1601"/>
              <a:gd name="T25" fmla="*/ 0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01" h="696">
                <a:moveTo>
                  <a:pt x="1577" y="0"/>
                </a:moveTo>
                <a:cubicBezTo>
                  <a:pt x="833" y="0"/>
                  <a:pt x="833" y="0"/>
                  <a:pt x="833" y="0"/>
                </a:cubicBezTo>
                <a:cubicBezTo>
                  <a:pt x="768" y="0"/>
                  <a:pt x="768" y="0"/>
                  <a:pt x="768" y="0"/>
                </a:cubicBezTo>
                <a:cubicBezTo>
                  <a:pt x="24" y="0"/>
                  <a:pt x="24" y="0"/>
                  <a:pt x="24" y="0"/>
                </a:cubicBezTo>
                <a:cubicBezTo>
                  <a:pt x="11" y="0"/>
                  <a:pt x="0" y="12"/>
                  <a:pt x="0" y="27"/>
                </a:cubicBezTo>
                <a:cubicBezTo>
                  <a:pt x="0" y="669"/>
                  <a:pt x="0" y="669"/>
                  <a:pt x="0" y="669"/>
                </a:cubicBezTo>
                <a:cubicBezTo>
                  <a:pt x="0" y="684"/>
                  <a:pt x="11" y="696"/>
                  <a:pt x="24" y="696"/>
                </a:cubicBezTo>
                <a:cubicBezTo>
                  <a:pt x="768" y="696"/>
                  <a:pt x="768" y="696"/>
                  <a:pt x="768" y="696"/>
                </a:cubicBezTo>
                <a:cubicBezTo>
                  <a:pt x="833" y="696"/>
                  <a:pt x="833" y="696"/>
                  <a:pt x="833" y="696"/>
                </a:cubicBezTo>
                <a:cubicBezTo>
                  <a:pt x="1577" y="696"/>
                  <a:pt x="1577" y="696"/>
                  <a:pt x="1577" y="696"/>
                </a:cubicBezTo>
                <a:cubicBezTo>
                  <a:pt x="1590" y="696"/>
                  <a:pt x="1601" y="684"/>
                  <a:pt x="1601" y="669"/>
                </a:cubicBezTo>
                <a:cubicBezTo>
                  <a:pt x="1601" y="27"/>
                  <a:pt x="1601" y="27"/>
                  <a:pt x="1601" y="27"/>
                </a:cubicBezTo>
                <a:cubicBezTo>
                  <a:pt x="1601" y="12"/>
                  <a:pt x="1590" y="0"/>
                  <a:pt x="1577" y="0"/>
                </a:cubicBezTo>
                <a:close/>
              </a:path>
            </a:pathLst>
          </a:custGeom>
          <a:ln>
            <a:noFill/>
          </a:ln>
          <a:effectLst>
            <a:outerShdw blurRad="50800" dist="38100" dir="5400000" algn="tl" rotWithShape="0">
              <a:srgbClr val="000000">
                <a:alpha val="43000"/>
              </a:srgbClr>
            </a:outerShdw>
          </a:effectLst>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D5A359B5-2AFD-4DDE-A167-6793211FAE14}"/>
              </a:ext>
            </a:extLst>
          </p:cNvPr>
          <p:cNvSpPr>
            <a:spLocks noGrp="1"/>
          </p:cNvSpPr>
          <p:nvPr>
            <p:ph type="title"/>
          </p:nvPr>
        </p:nvSpPr>
        <p:spPr>
          <a:xfrm>
            <a:off x="951139" y="1008496"/>
            <a:ext cx="3485073" cy="2420504"/>
          </a:xfrm>
        </p:spPr>
        <p:txBody>
          <a:bodyPr vert="horz" lIns="91440" tIns="45720" rIns="91440" bIns="45720" rtlCol="0" anchor="b">
            <a:normAutofit/>
          </a:bodyPr>
          <a:lstStyle/>
          <a:p>
            <a:pPr algn="l"/>
            <a:r>
              <a:rPr lang="en-US" b="1" dirty="0"/>
              <a:t>Africa by income</a:t>
            </a:r>
          </a:p>
        </p:txBody>
      </p:sp>
      <p:sp>
        <p:nvSpPr>
          <p:cNvPr id="9" name="Content Placeholder 8">
            <a:extLst>
              <a:ext uri="{FF2B5EF4-FFF2-40B4-BE49-F238E27FC236}">
                <a16:creationId xmlns:a16="http://schemas.microsoft.com/office/drawing/2014/main" id="{2D9F844A-FFF2-43F4-9749-6044D74334C3}"/>
              </a:ext>
            </a:extLst>
          </p:cNvPr>
          <p:cNvSpPr>
            <a:spLocks noGrp="1"/>
          </p:cNvSpPr>
          <p:nvPr>
            <p:ph idx="1"/>
          </p:nvPr>
        </p:nvSpPr>
        <p:spPr>
          <a:xfrm>
            <a:off x="966155" y="4157933"/>
            <a:ext cx="3485072" cy="1026544"/>
          </a:xfrm>
        </p:spPr>
        <p:txBody>
          <a:bodyPr vert="horz" lIns="91440" tIns="45720" rIns="91440" bIns="45720" rtlCol="0" anchor="t">
            <a:normAutofit/>
          </a:bodyPr>
          <a:lstStyle/>
          <a:p>
            <a:pPr marL="0" indent="0">
              <a:buNone/>
            </a:pPr>
            <a:r>
              <a:rPr lang="en-US" sz="2000">
                <a:solidFill>
                  <a:schemeClr val="tx1"/>
                </a:solidFill>
              </a:rPr>
              <a:t>World Bank Data (FY 2017)</a:t>
            </a:r>
          </a:p>
        </p:txBody>
      </p:sp>
      <p:pic>
        <p:nvPicPr>
          <p:cNvPr id="4" name="Picture 3">
            <a:extLst>
              <a:ext uri="{FF2B5EF4-FFF2-40B4-BE49-F238E27FC236}">
                <a16:creationId xmlns:a16="http://schemas.microsoft.com/office/drawing/2014/main" id="{BB54FDEC-3539-423D-A457-382E558925A9}"/>
              </a:ext>
            </a:extLst>
          </p:cNvPr>
          <p:cNvPicPr>
            <a:picLocks noChangeAspect="1"/>
          </p:cNvPicPr>
          <p:nvPr/>
        </p:nvPicPr>
        <p:blipFill>
          <a:blip r:embed="rId3"/>
          <a:stretch>
            <a:fillRect/>
          </a:stretch>
        </p:blipFill>
        <p:spPr>
          <a:xfrm>
            <a:off x="6231988" y="393930"/>
            <a:ext cx="5638279" cy="5842776"/>
          </a:xfrm>
          <a:prstGeom prst="rect">
            <a:avLst/>
          </a:prstGeom>
        </p:spPr>
      </p:pic>
      <p:pic>
        <p:nvPicPr>
          <p:cNvPr id="5" name="Content Placeholder 4">
            <a:extLst>
              <a:ext uri="{FF2B5EF4-FFF2-40B4-BE49-F238E27FC236}">
                <a16:creationId xmlns:a16="http://schemas.microsoft.com/office/drawing/2014/main" id="{63D07B91-5465-4658-A057-352BDEAFCFFC}"/>
              </a:ext>
            </a:extLst>
          </p:cNvPr>
          <p:cNvPicPr>
            <a:picLocks noChangeAspect="1"/>
          </p:cNvPicPr>
          <p:nvPr/>
        </p:nvPicPr>
        <p:blipFill>
          <a:blip r:embed="rId4"/>
          <a:stretch>
            <a:fillRect/>
          </a:stretch>
        </p:blipFill>
        <p:spPr>
          <a:xfrm>
            <a:off x="5066573" y="4899881"/>
            <a:ext cx="3080117" cy="1336825"/>
          </a:xfrm>
          <a:prstGeom prst="rect">
            <a:avLst/>
          </a:prstGeom>
        </p:spPr>
      </p:pic>
    </p:spTree>
    <p:extLst>
      <p:ext uri="{BB962C8B-B14F-4D97-AF65-F5344CB8AC3E}">
        <p14:creationId xmlns:p14="http://schemas.microsoft.com/office/powerpoint/2010/main" val="12460377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8C0FE9A7-4DAF-43C6-B6C7-AF2D46FAD32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0" name="Freeform 5">
            <a:extLst>
              <a:ext uri="{FF2B5EF4-FFF2-40B4-BE49-F238E27FC236}">
                <a16:creationId xmlns:a16="http://schemas.microsoft.com/office/drawing/2014/main" id="{37D54B6C-87D0-4C03-8335-3955179D2B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118536" y="1371603"/>
            <a:ext cx="5624423" cy="4100418"/>
          </a:xfrm>
          <a:custGeom>
            <a:avLst/>
            <a:gdLst>
              <a:gd name="T0" fmla="*/ 1577 w 1601"/>
              <a:gd name="T1" fmla="*/ 0 h 696"/>
              <a:gd name="T2" fmla="*/ 833 w 1601"/>
              <a:gd name="T3" fmla="*/ 0 h 696"/>
              <a:gd name="T4" fmla="*/ 768 w 1601"/>
              <a:gd name="T5" fmla="*/ 0 h 696"/>
              <a:gd name="T6" fmla="*/ 24 w 1601"/>
              <a:gd name="T7" fmla="*/ 0 h 696"/>
              <a:gd name="T8" fmla="*/ 0 w 1601"/>
              <a:gd name="T9" fmla="*/ 27 h 696"/>
              <a:gd name="T10" fmla="*/ 0 w 1601"/>
              <a:gd name="T11" fmla="*/ 669 h 696"/>
              <a:gd name="T12" fmla="*/ 24 w 1601"/>
              <a:gd name="T13" fmla="*/ 696 h 696"/>
              <a:gd name="T14" fmla="*/ 768 w 1601"/>
              <a:gd name="T15" fmla="*/ 696 h 696"/>
              <a:gd name="T16" fmla="*/ 833 w 1601"/>
              <a:gd name="T17" fmla="*/ 696 h 696"/>
              <a:gd name="T18" fmla="*/ 1577 w 1601"/>
              <a:gd name="T19" fmla="*/ 696 h 696"/>
              <a:gd name="T20" fmla="*/ 1601 w 1601"/>
              <a:gd name="T21" fmla="*/ 669 h 696"/>
              <a:gd name="T22" fmla="*/ 1601 w 1601"/>
              <a:gd name="T23" fmla="*/ 27 h 696"/>
              <a:gd name="T24" fmla="*/ 1577 w 1601"/>
              <a:gd name="T25" fmla="*/ 0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01" h="696">
                <a:moveTo>
                  <a:pt x="1577" y="0"/>
                </a:moveTo>
                <a:cubicBezTo>
                  <a:pt x="833" y="0"/>
                  <a:pt x="833" y="0"/>
                  <a:pt x="833" y="0"/>
                </a:cubicBezTo>
                <a:cubicBezTo>
                  <a:pt x="768" y="0"/>
                  <a:pt x="768" y="0"/>
                  <a:pt x="768" y="0"/>
                </a:cubicBezTo>
                <a:cubicBezTo>
                  <a:pt x="24" y="0"/>
                  <a:pt x="24" y="0"/>
                  <a:pt x="24" y="0"/>
                </a:cubicBezTo>
                <a:cubicBezTo>
                  <a:pt x="11" y="0"/>
                  <a:pt x="0" y="12"/>
                  <a:pt x="0" y="27"/>
                </a:cubicBezTo>
                <a:cubicBezTo>
                  <a:pt x="0" y="669"/>
                  <a:pt x="0" y="669"/>
                  <a:pt x="0" y="669"/>
                </a:cubicBezTo>
                <a:cubicBezTo>
                  <a:pt x="0" y="684"/>
                  <a:pt x="11" y="696"/>
                  <a:pt x="24" y="696"/>
                </a:cubicBezTo>
                <a:cubicBezTo>
                  <a:pt x="768" y="696"/>
                  <a:pt x="768" y="696"/>
                  <a:pt x="768" y="696"/>
                </a:cubicBezTo>
                <a:cubicBezTo>
                  <a:pt x="833" y="696"/>
                  <a:pt x="833" y="696"/>
                  <a:pt x="833" y="696"/>
                </a:cubicBezTo>
                <a:cubicBezTo>
                  <a:pt x="1577" y="696"/>
                  <a:pt x="1577" y="696"/>
                  <a:pt x="1577" y="696"/>
                </a:cubicBezTo>
                <a:cubicBezTo>
                  <a:pt x="1590" y="696"/>
                  <a:pt x="1601" y="684"/>
                  <a:pt x="1601" y="669"/>
                </a:cubicBezTo>
                <a:cubicBezTo>
                  <a:pt x="1601" y="27"/>
                  <a:pt x="1601" y="27"/>
                  <a:pt x="1601" y="27"/>
                </a:cubicBezTo>
                <a:cubicBezTo>
                  <a:pt x="1601" y="12"/>
                  <a:pt x="1590" y="0"/>
                  <a:pt x="1577" y="0"/>
                </a:cubicBezTo>
                <a:close/>
              </a:path>
            </a:pathLst>
          </a:custGeom>
          <a:ln>
            <a:noFill/>
          </a:ln>
          <a:effectLst>
            <a:outerShdw blurRad="50800" dist="38100" dir="5400000" algn="tl" rotWithShape="0">
              <a:srgbClr val="000000">
                <a:alpha val="43000"/>
              </a:srgbClr>
            </a:outerShdw>
          </a:effectLst>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2125D426-25B0-4742-BB8B-81365935A7FA}"/>
              </a:ext>
            </a:extLst>
          </p:cNvPr>
          <p:cNvSpPr>
            <a:spLocks noGrp="1"/>
          </p:cNvSpPr>
          <p:nvPr>
            <p:ph type="title"/>
          </p:nvPr>
        </p:nvSpPr>
        <p:spPr>
          <a:xfrm>
            <a:off x="913795" y="845388"/>
            <a:ext cx="3596420" cy="979016"/>
          </a:xfrm>
        </p:spPr>
        <p:txBody>
          <a:bodyPr vert="horz" lIns="91440" tIns="45720" rIns="91440" bIns="45720" rtlCol="0" anchor="b">
            <a:normAutofit/>
          </a:bodyPr>
          <a:lstStyle/>
          <a:p>
            <a:pPr algn="l"/>
            <a:r>
              <a:rPr lang="en-US" sz="2400" b="1" dirty="0"/>
              <a:t>Economic Growth</a:t>
            </a:r>
          </a:p>
        </p:txBody>
      </p:sp>
      <p:sp>
        <p:nvSpPr>
          <p:cNvPr id="15" name="Content Placeholder 14">
            <a:extLst>
              <a:ext uri="{FF2B5EF4-FFF2-40B4-BE49-F238E27FC236}">
                <a16:creationId xmlns:a16="http://schemas.microsoft.com/office/drawing/2014/main" id="{E893E64A-5D26-42D6-B467-3866FF6390A3}"/>
              </a:ext>
            </a:extLst>
          </p:cNvPr>
          <p:cNvSpPr>
            <a:spLocks noGrp="1"/>
          </p:cNvSpPr>
          <p:nvPr>
            <p:ph idx="1"/>
          </p:nvPr>
        </p:nvSpPr>
        <p:spPr>
          <a:xfrm>
            <a:off x="913795" y="1968237"/>
            <a:ext cx="3531684" cy="3679189"/>
          </a:xfrm>
        </p:spPr>
        <p:txBody>
          <a:bodyPr anchor="t">
            <a:normAutofit/>
          </a:bodyPr>
          <a:lstStyle/>
          <a:p>
            <a:r>
              <a:rPr lang="en-US" sz="2000" dirty="0"/>
              <a:t>Average annual growth in % GDP per capita 2009 – 2015 (World Bank Data)</a:t>
            </a:r>
          </a:p>
          <a:p>
            <a:r>
              <a:rPr lang="en-US" sz="2000" dirty="0">
                <a:effectLst/>
              </a:rPr>
              <a:t>GDP growth % slowed from 5 percent over 2000–2009 (the pre-crisis period) to 3.8 percent over 2009–15 (the post-crisis period)</a:t>
            </a:r>
            <a:endParaRPr lang="en-US" sz="1800" dirty="0"/>
          </a:p>
        </p:txBody>
      </p:sp>
      <p:pic>
        <p:nvPicPr>
          <p:cNvPr id="4" name="Content Placeholder 3">
            <a:extLst>
              <a:ext uri="{FF2B5EF4-FFF2-40B4-BE49-F238E27FC236}">
                <a16:creationId xmlns:a16="http://schemas.microsoft.com/office/drawing/2014/main" id="{2F032770-7AE0-49B7-8095-2448F518C257}"/>
              </a:ext>
            </a:extLst>
          </p:cNvPr>
          <p:cNvPicPr>
            <a:picLocks noChangeAspect="1"/>
          </p:cNvPicPr>
          <p:nvPr/>
        </p:nvPicPr>
        <p:blipFill rotWithShape="1">
          <a:blip r:embed="rId3"/>
          <a:srcRect l="3836" t="2818" r="14263"/>
          <a:stretch/>
        </p:blipFill>
        <p:spPr>
          <a:xfrm>
            <a:off x="6228521" y="193111"/>
            <a:ext cx="5711687" cy="6777336"/>
          </a:xfrm>
          <a:prstGeom prst="rect">
            <a:avLst/>
          </a:prstGeom>
        </p:spPr>
      </p:pic>
      <p:pic>
        <p:nvPicPr>
          <p:cNvPr id="5" name="Picture 4">
            <a:extLst>
              <a:ext uri="{FF2B5EF4-FFF2-40B4-BE49-F238E27FC236}">
                <a16:creationId xmlns:a16="http://schemas.microsoft.com/office/drawing/2014/main" id="{6810720A-A4D4-4E75-92EA-F5E3CD8491E3}"/>
              </a:ext>
            </a:extLst>
          </p:cNvPr>
          <p:cNvPicPr>
            <a:picLocks noChangeAspect="1"/>
          </p:cNvPicPr>
          <p:nvPr/>
        </p:nvPicPr>
        <p:blipFill>
          <a:blip r:embed="rId4"/>
          <a:stretch>
            <a:fillRect/>
          </a:stretch>
        </p:blipFill>
        <p:spPr>
          <a:xfrm>
            <a:off x="5360695" y="4633601"/>
            <a:ext cx="1819529" cy="1600423"/>
          </a:xfrm>
          <a:prstGeom prst="rect">
            <a:avLst/>
          </a:prstGeom>
        </p:spPr>
      </p:pic>
    </p:spTree>
    <p:extLst>
      <p:ext uri="{BB962C8B-B14F-4D97-AF65-F5344CB8AC3E}">
        <p14:creationId xmlns:p14="http://schemas.microsoft.com/office/powerpoint/2010/main" val="6587013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898FB-36EF-4BB9-9A07-BD0A21B05975}"/>
              </a:ext>
            </a:extLst>
          </p:cNvPr>
          <p:cNvSpPr>
            <a:spLocks noGrp="1"/>
          </p:cNvSpPr>
          <p:nvPr>
            <p:ph type="title"/>
          </p:nvPr>
        </p:nvSpPr>
        <p:spPr>
          <a:xfrm>
            <a:off x="633743" y="609599"/>
            <a:ext cx="3413156" cy="5273675"/>
          </a:xfrm>
        </p:spPr>
        <p:txBody>
          <a:bodyPr>
            <a:normAutofit/>
          </a:bodyPr>
          <a:lstStyle/>
          <a:p>
            <a:r>
              <a:rPr lang="en-US" b="1"/>
              <a:t>Higher Education in Africa</a:t>
            </a:r>
          </a:p>
        </p:txBody>
      </p:sp>
      <p:pic>
        <p:nvPicPr>
          <p:cNvPr id="10" name="Picture 9">
            <a:extLst>
              <a:ext uri="{FF2B5EF4-FFF2-40B4-BE49-F238E27FC236}">
                <a16:creationId xmlns:a16="http://schemas.microsoft.com/office/drawing/2014/main" id="{82AABC82-C2D1-4340-A6DF-6E73DF06FCAC}"/>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964" r="2807" b="1446"/>
          <a:stretch/>
        </p:blipFill>
        <p:spPr>
          <a:xfrm>
            <a:off x="4639056" y="2"/>
            <a:ext cx="7552944" cy="6857998"/>
          </a:xfrm>
          <a:prstGeom prst="rect">
            <a:avLst/>
          </a:prstGeom>
        </p:spPr>
      </p:pic>
      <p:graphicFrame>
        <p:nvGraphicFramePr>
          <p:cNvPr id="5" name="Content Placeholder 2">
            <a:extLst>
              <a:ext uri="{FF2B5EF4-FFF2-40B4-BE49-F238E27FC236}">
                <a16:creationId xmlns:a16="http://schemas.microsoft.com/office/drawing/2014/main" id="{020ACE84-4DD2-4C40-B0EA-187467923B74}"/>
              </a:ext>
            </a:extLst>
          </p:cNvPr>
          <p:cNvGraphicFramePr>
            <a:graphicFrameLocks noGrp="1"/>
          </p:cNvGraphicFramePr>
          <p:nvPr>
            <p:ph idx="1"/>
            <p:extLst>
              <p:ext uri="{D42A27DB-BD31-4B8C-83A1-F6EECF244321}">
                <p14:modId xmlns:p14="http://schemas.microsoft.com/office/powerpoint/2010/main" val="1691207237"/>
              </p:ext>
            </p:extLst>
          </p:nvPr>
        </p:nvGraphicFramePr>
        <p:xfrm>
          <a:off x="5282521" y="709683"/>
          <a:ext cx="6266011" cy="489954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901559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E24F7045-1B8B-4422-9330-0BC8BF6065E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7ED0B3BD-E968-4364-878A-47D3A6AEF09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a:extLst>
              <a:ext uri="{FF2B5EF4-FFF2-40B4-BE49-F238E27FC236}">
                <a16:creationId xmlns:a16="http://schemas.microsoft.com/office/drawing/2014/main" id="{0FE74993-9A4C-4D88-ABFE-B03783415234}"/>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919734" y="643467"/>
            <a:ext cx="10352532" cy="5571066"/>
          </a:xfrm>
          <a:prstGeom prst="rect">
            <a:avLst/>
          </a:prstGeom>
          <a:noFill/>
          <a:extLst>
            <a:ext uri="{909E8E84-426E-40DD-AFC4-6F175D3DCCD1}">
              <a14:hiddenFill xmlns:a14="http://schemas.microsoft.com/office/drawing/2010/main">
                <a:solidFill>
                  <a:srgbClr val="FFFFFF"/>
                </a:solidFill>
              </a14:hiddenFill>
            </a:ext>
          </a:extLst>
        </p:spPr>
      </p:pic>
      <p:sp>
        <p:nvSpPr>
          <p:cNvPr id="75" name="Rectangle 74">
            <a:extLst>
              <a:ext uri="{FF2B5EF4-FFF2-40B4-BE49-F238E27FC236}">
                <a16:creationId xmlns:a16="http://schemas.microsoft.com/office/drawing/2014/main" id="{C8E5BCBF-E5D0-444B-A584-4A5FF79F9D7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3347" y="482600"/>
            <a:ext cx="11240496" cy="5892800"/>
          </a:xfrm>
          <a:prstGeom prst="rect">
            <a:avLst/>
          </a:prstGeom>
          <a:noFill/>
          <a:ln w="190500">
            <a:solidFill>
              <a:schemeClr val="tx1">
                <a:alpha val="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351941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30579BA-22EC-41CB-82B7-65D5DFCA603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5">
            <a:extLst>
              <a:ext uri="{FF2B5EF4-FFF2-40B4-BE49-F238E27FC236}">
                <a16:creationId xmlns:a16="http://schemas.microsoft.com/office/drawing/2014/main" id="{FE469E50-3893-4ED6-92BA-2985C32B0CA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1028777" y="1385982"/>
            <a:ext cx="4031414" cy="4100418"/>
          </a:xfrm>
          <a:custGeom>
            <a:avLst/>
            <a:gdLst>
              <a:gd name="T0" fmla="*/ 1577 w 1601"/>
              <a:gd name="T1" fmla="*/ 0 h 696"/>
              <a:gd name="T2" fmla="*/ 833 w 1601"/>
              <a:gd name="T3" fmla="*/ 0 h 696"/>
              <a:gd name="T4" fmla="*/ 768 w 1601"/>
              <a:gd name="T5" fmla="*/ 0 h 696"/>
              <a:gd name="T6" fmla="*/ 24 w 1601"/>
              <a:gd name="T7" fmla="*/ 0 h 696"/>
              <a:gd name="T8" fmla="*/ 0 w 1601"/>
              <a:gd name="T9" fmla="*/ 27 h 696"/>
              <a:gd name="T10" fmla="*/ 0 w 1601"/>
              <a:gd name="T11" fmla="*/ 669 h 696"/>
              <a:gd name="T12" fmla="*/ 24 w 1601"/>
              <a:gd name="T13" fmla="*/ 696 h 696"/>
              <a:gd name="T14" fmla="*/ 768 w 1601"/>
              <a:gd name="T15" fmla="*/ 696 h 696"/>
              <a:gd name="T16" fmla="*/ 833 w 1601"/>
              <a:gd name="T17" fmla="*/ 696 h 696"/>
              <a:gd name="T18" fmla="*/ 1577 w 1601"/>
              <a:gd name="T19" fmla="*/ 696 h 696"/>
              <a:gd name="T20" fmla="*/ 1601 w 1601"/>
              <a:gd name="T21" fmla="*/ 669 h 696"/>
              <a:gd name="T22" fmla="*/ 1601 w 1601"/>
              <a:gd name="T23" fmla="*/ 27 h 696"/>
              <a:gd name="T24" fmla="*/ 1577 w 1601"/>
              <a:gd name="T25" fmla="*/ 0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01" h="696">
                <a:moveTo>
                  <a:pt x="1577" y="0"/>
                </a:moveTo>
                <a:cubicBezTo>
                  <a:pt x="833" y="0"/>
                  <a:pt x="833" y="0"/>
                  <a:pt x="833" y="0"/>
                </a:cubicBezTo>
                <a:cubicBezTo>
                  <a:pt x="768" y="0"/>
                  <a:pt x="768" y="0"/>
                  <a:pt x="768" y="0"/>
                </a:cubicBezTo>
                <a:cubicBezTo>
                  <a:pt x="24" y="0"/>
                  <a:pt x="24" y="0"/>
                  <a:pt x="24" y="0"/>
                </a:cubicBezTo>
                <a:cubicBezTo>
                  <a:pt x="11" y="0"/>
                  <a:pt x="0" y="12"/>
                  <a:pt x="0" y="27"/>
                </a:cubicBezTo>
                <a:cubicBezTo>
                  <a:pt x="0" y="669"/>
                  <a:pt x="0" y="669"/>
                  <a:pt x="0" y="669"/>
                </a:cubicBezTo>
                <a:cubicBezTo>
                  <a:pt x="0" y="684"/>
                  <a:pt x="11" y="696"/>
                  <a:pt x="24" y="696"/>
                </a:cubicBezTo>
                <a:cubicBezTo>
                  <a:pt x="768" y="696"/>
                  <a:pt x="768" y="696"/>
                  <a:pt x="768" y="696"/>
                </a:cubicBezTo>
                <a:cubicBezTo>
                  <a:pt x="833" y="696"/>
                  <a:pt x="833" y="696"/>
                  <a:pt x="833" y="696"/>
                </a:cubicBezTo>
                <a:cubicBezTo>
                  <a:pt x="1577" y="696"/>
                  <a:pt x="1577" y="696"/>
                  <a:pt x="1577" y="696"/>
                </a:cubicBezTo>
                <a:cubicBezTo>
                  <a:pt x="1590" y="696"/>
                  <a:pt x="1601" y="684"/>
                  <a:pt x="1601" y="669"/>
                </a:cubicBezTo>
                <a:cubicBezTo>
                  <a:pt x="1601" y="27"/>
                  <a:pt x="1601" y="27"/>
                  <a:pt x="1601" y="27"/>
                </a:cubicBezTo>
                <a:cubicBezTo>
                  <a:pt x="1601" y="12"/>
                  <a:pt x="1590" y="0"/>
                  <a:pt x="1577" y="0"/>
                </a:cubicBezTo>
                <a:close/>
              </a:path>
            </a:pathLst>
          </a:custGeom>
          <a:ln>
            <a:noFill/>
          </a:ln>
          <a:effectLst>
            <a:outerShdw blurRad="50800" dist="38100" dir="5400000" algn="tl" rotWithShape="0">
              <a:srgbClr val="000000">
                <a:alpha val="43000"/>
              </a:srgbClr>
            </a:outerShdw>
          </a:effectLst>
          <a:extLst>
            <a:ext uri="{91240B29-F687-4f45-9708-019B960494DF}">
              <a14:hiddenLine xmlns:a14="http://schemas.microsoft.com/office/drawing/2010/main" xmlns:p14="http://schemas.microsoft.com/office/powerpoint/2010/main" xmlns:a16="http://schemas.microsoft.com/office/drawing/2014/main" xmlns:dgm="http://schemas.openxmlformats.org/drawingml/2006/diagram" xmlns="" w="9525">
                <a:solidFill>
                  <a:srgbClr val="000000"/>
                </a:solidFill>
                <a:round/>
                <a:headEnd/>
                <a:tailEnd/>
              </a14:hiddenLine>
            </a:ext>
          </a:extLst>
        </p:spPr>
        <p:style>
          <a:lnRef idx="0">
            <a:scrgbClr r="0" g="0" b="0"/>
          </a:lnRef>
          <a:fillRef idx="1003">
            <a:schemeClr val="dk1"/>
          </a:fillRef>
          <a:effectRef idx="0">
            <a:scrgbClr r="0" g="0" b="0"/>
          </a:effectRef>
          <a:fontRef idx="major"/>
        </p:style>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E603D0C4-9532-4880-A40E-C2E0D230A266}"/>
              </a:ext>
            </a:extLst>
          </p:cNvPr>
          <p:cNvSpPr>
            <a:spLocks noGrp="1"/>
          </p:cNvSpPr>
          <p:nvPr>
            <p:ph type="title"/>
          </p:nvPr>
        </p:nvSpPr>
        <p:spPr>
          <a:xfrm>
            <a:off x="1430370" y="1925444"/>
            <a:ext cx="3228228" cy="3021494"/>
          </a:xfrm>
        </p:spPr>
        <p:txBody>
          <a:bodyPr>
            <a:normAutofit/>
          </a:bodyPr>
          <a:lstStyle/>
          <a:p>
            <a:r>
              <a:rPr lang="en-US" b="1">
                <a:solidFill>
                  <a:srgbClr val="FFFFFF"/>
                </a:solidFill>
              </a:rPr>
              <a:t>Higher Education in Africa</a:t>
            </a:r>
          </a:p>
        </p:txBody>
      </p:sp>
      <p:graphicFrame>
        <p:nvGraphicFramePr>
          <p:cNvPr id="5" name="Content Placeholder 2">
            <a:extLst>
              <a:ext uri="{FF2B5EF4-FFF2-40B4-BE49-F238E27FC236}">
                <a16:creationId xmlns:a16="http://schemas.microsoft.com/office/drawing/2014/main" id="{F73BD321-EA89-41E4-A8BC-91777DCC8B17}"/>
              </a:ext>
            </a:extLst>
          </p:cNvPr>
          <p:cNvGraphicFramePr>
            <a:graphicFrameLocks noGrp="1"/>
          </p:cNvGraphicFramePr>
          <p:nvPr>
            <p:ph idx="1"/>
            <p:extLst>
              <p:ext uri="{D42A27DB-BD31-4B8C-83A1-F6EECF244321}">
                <p14:modId xmlns:p14="http://schemas.microsoft.com/office/powerpoint/2010/main" val="1278664770"/>
              </p:ext>
            </p:extLst>
          </p:nvPr>
        </p:nvGraphicFramePr>
        <p:xfrm>
          <a:off x="5738160" y="1009816"/>
          <a:ext cx="5459565" cy="48392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11289559"/>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F9CF7650-7342-48D6-999E-174C77B5F52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248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EB2D286E-2458-46AD-B49E-911912F7089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a:extLst>
              <a:ext uri="{FF2B5EF4-FFF2-40B4-BE49-F238E27FC236}">
                <a16:creationId xmlns:a16="http://schemas.microsoft.com/office/drawing/2014/main" id="{1C87AF1B-D120-4982-9432-E1492A8BE501}"/>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b="11406"/>
          <a:stretch/>
        </p:blipFill>
        <p:spPr bwMode="auto">
          <a:xfrm>
            <a:off x="1453445" y="643467"/>
            <a:ext cx="9285110" cy="493569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4ED09392-E44D-45D0-9538-4CBF00E2C614}"/>
              </a:ext>
            </a:extLst>
          </p:cNvPr>
          <p:cNvSpPr/>
          <p:nvPr/>
        </p:nvSpPr>
        <p:spPr>
          <a:xfrm>
            <a:off x="1453445" y="5689893"/>
            <a:ext cx="9042277" cy="400110"/>
          </a:xfrm>
          <a:prstGeom prst="rect">
            <a:avLst/>
          </a:prstGeom>
        </p:spPr>
        <p:txBody>
          <a:bodyPr wrap="square">
            <a:spAutoFit/>
          </a:bodyPr>
          <a:lstStyle/>
          <a:p>
            <a:pPr fontAlgn="base"/>
            <a:r>
              <a:rPr lang="en-US" sz="2000" b="1" dirty="0">
                <a:solidFill>
                  <a:srgbClr val="101010"/>
                </a:solidFill>
                <a:latin typeface="franklin-gothic-urw"/>
              </a:rPr>
              <a:t>Share of tertiary enrollment in private institution in parts of Africa </a:t>
            </a:r>
            <a:endParaRPr lang="en-US" sz="2000" b="1" dirty="0">
              <a:solidFill>
                <a:srgbClr val="101010"/>
              </a:solidFill>
              <a:effectLst/>
              <a:latin typeface="franklin-gothic-urw"/>
            </a:endParaRPr>
          </a:p>
        </p:txBody>
      </p:sp>
    </p:spTree>
    <p:extLst>
      <p:ext uri="{BB962C8B-B14F-4D97-AF65-F5344CB8AC3E}">
        <p14:creationId xmlns:p14="http://schemas.microsoft.com/office/powerpoint/2010/main" val="4967788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A6C2C86-63BF-47D5-AA3F-905111A238E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0CF6999-9FB0-47A0-AF66-52C2A5BA35E6}"/>
              </a:ext>
            </a:extLst>
          </p:cNvPr>
          <p:cNvSpPr>
            <a:spLocks noGrp="1"/>
          </p:cNvSpPr>
          <p:nvPr>
            <p:ph type="title"/>
          </p:nvPr>
        </p:nvSpPr>
        <p:spPr>
          <a:xfrm>
            <a:off x="834013" y="1115568"/>
            <a:ext cx="3487616" cy="4626864"/>
          </a:xfrm>
        </p:spPr>
        <p:txBody>
          <a:bodyPr>
            <a:normAutofit/>
          </a:bodyPr>
          <a:lstStyle/>
          <a:p>
            <a:pPr algn="l"/>
            <a:r>
              <a:rPr lang="en-US" sz="3600" b="1"/>
              <a:t>Who gets college education in Africa?</a:t>
            </a:r>
          </a:p>
        </p:txBody>
      </p:sp>
      <p:cxnSp>
        <p:nvCxnSpPr>
          <p:cNvPr id="10" name="Straight Connector 9">
            <a:extLst>
              <a:ext uri="{FF2B5EF4-FFF2-40B4-BE49-F238E27FC236}">
                <a16:creationId xmlns:a16="http://schemas.microsoft.com/office/drawing/2014/main" id="{425A0768-3044-4AA9-A889-D2CAA68C517A}"/>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605" y="2057400"/>
            <a:ext cx="0" cy="27432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4C36526F-EA62-41FE-A1FC-5C4D86EAAB70}"/>
              </a:ext>
            </a:extLst>
          </p:cNvPr>
          <p:cNvSpPr>
            <a:spLocks noGrp="1"/>
          </p:cNvSpPr>
          <p:nvPr>
            <p:ph idx="1"/>
          </p:nvPr>
        </p:nvSpPr>
        <p:spPr>
          <a:xfrm>
            <a:off x="5105398" y="1115568"/>
            <a:ext cx="6245352" cy="4626864"/>
          </a:xfrm>
        </p:spPr>
        <p:txBody>
          <a:bodyPr anchor="ctr">
            <a:normAutofit/>
          </a:bodyPr>
          <a:lstStyle/>
          <a:p>
            <a:r>
              <a:rPr lang="en-US" dirty="0"/>
              <a:t>The poor do not get into college.. Why? </a:t>
            </a:r>
          </a:p>
          <a:p>
            <a:pPr marL="36900" indent="0">
              <a:buNone/>
            </a:pPr>
            <a:r>
              <a:rPr lang="en-US" dirty="0"/>
              <a:t>Because those </a:t>
            </a:r>
            <a:r>
              <a:rPr lang="en-US" dirty="0">
                <a:effectLst/>
              </a:rPr>
              <a:t>students are often the first in their family to go to college, and may be already living below the poverty line, have needs that colleges must address so they can manage the financial, psychological, emotional, and social demands of higher education and professional life. </a:t>
            </a:r>
          </a:p>
          <a:p>
            <a:pPr marL="36900" indent="0">
              <a:buNone/>
            </a:pPr>
            <a:endParaRPr lang="en-US" dirty="0">
              <a:effectLst/>
            </a:endParaRPr>
          </a:p>
          <a:p>
            <a:pPr marL="36900" indent="0">
              <a:buNone/>
            </a:pPr>
            <a:r>
              <a:rPr lang="en-US" dirty="0">
                <a:effectLst/>
              </a:rPr>
              <a:t>Analyzing enrollment data at the regional level across in Africa, the study finds that across regions, South and Central African countries perform worst in enrolling students from the poorest and middle classes populations – see next data chart</a:t>
            </a:r>
          </a:p>
          <a:p>
            <a:pPr marL="36900" indent="0">
              <a:buNone/>
            </a:pPr>
            <a:endParaRPr lang="en-US" dirty="0"/>
          </a:p>
        </p:txBody>
      </p:sp>
    </p:spTree>
    <p:extLst>
      <p:ext uri="{BB962C8B-B14F-4D97-AF65-F5344CB8AC3E}">
        <p14:creationId xmlns:p14="http://schemas.microsoft.com/office/powerpoint/2010/main" val="11691175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F9CF7650-7342-48D6-999E-174C77B5F52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135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EB2D286E-2458-46AD-B49E-911912F7089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a:extLst>
              <a:ext uri="{FF2B5EF4-FFF2-40B4-BE49-F238E27FC236}">
                <a16:creationId xmlns:a16="http://schemas.microsoft.com/office/drawing/2014/main" id="{75FD2843-4BEC-483C-8C67-01D62877B392}"/>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r="-311" b="14275"/>
          <a:stretch/>
        </p:blipFill>
        <p:spPr bwMode="auto">
          <a:xfrm>
            <a:off x="643466" y="827688"/>
            <a:ext cx="10938933" cy="445993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7A7793A2-45C7-4E0B-8E2E-0A623AB9F7F9}"/>
              </a:ext>
            </a:extLst>
          </p:cNvPr>
          <p:cNvSpPr/>
          <p:nvPr/>
        </p:nvSpPr>
        <p:spPr>
          <a:xfrm>
            <a:off x="643466" y="5660980"/>
            <a:ext cx="9878760" cy="369332"/>
          </a:xfrm>
          <a:prstGeom prst="rect">
            <a:avLst/>
          </a:prstGeom>
        </p:spPr>
        <p:txBody>
          <a:bodyPr wrap="square">
            <a:spAutoFit/>
          </a:bodyPr>
          <a:lstStyle/>
          <a:p>
            <a:pPr marL="36900" indent="0">
              <a:buNone/>
            </a:pPr>
            <a:r>
              <a:rPr lang="en-US" b="1" dirty="0">
                <a:solidFill>
                  <a:schemeClr val="bg1"/>
                </a:solidFill>
              </a:rPr>
              <a:t>Tertiary education GER by wealth quintiles, by sub-Saharan African region (World Bank, 2017)</a:t>
            </a:r>
          </a:p>
        </p:txBody>
      </p:sp>
    </p:spTree>
    <p:extLst>
      <p:ext uri="{BB962C8B-B14F-4D97-AF65-F5344CB8AC3E}">
        <p14:creationId xmlns:p14="http://schemas.microsoft.com/office/powerpoint/2010/main" val="16184071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p:nvSpPr>
          <p:cNvPr id="54" name="Rectangle 49">
            <a:extLst>
              <a:ext uri="{FF2B5EF4-FFF2-40B4-BE49-F238E27FC236}">
                <a16:creationId xmlns:a16="http://schemas.microsoft.com/office/drawing/2014/main" id="{D64A12F0-8158-4372-9761-AD0A6ED30C2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itle 1">
            <a:extLst>
              <a:ext uri="{FF2B5EF4-FFF2-40B4-BE49-F238E27FC236}">
                <a16:creationId xmlns:a16="http://schemas.microsoft.com/office/drawing/2014/main" id="{503DE8EC-4165-4870-BF26-B7242493238C}"/>
              </a:ext>
            </a:extLst>
          </p:cNvPr>
          <p:cNvSpPr>
            <a:spLocks noGrp="1"/>
          </p:cNvSpPr>
          <p:nvPr>
            <p:ph type="title"/>
          </p:nvPr>
        </p:nvSpPr>
        <p:spPr>
          <a:xfrm>
            <a:off x="678002" y="187569"/>
            <a:ext cx="10835995" cy="651735"/>
          </a:xfrm>
        </p:spPr>
        <p:txBody>
          <a:bodyPr>
            <a:normAutofit fontScale="90000"/>
          </a:bodyPr>
          <a:lstStyle/>
          <a:p>
            <a:pPr algn="l"/>
            <a:r>
              <a:rPr lang="en-US" b="1" dirty="0"/>
              <a:t>The Entrepreneurial University </a:t>
            </a:r>
          </a:p>
        </p:txBody>
      </p:sp>
      <p:pic>
        <p:nvPicPr>
          <p:cNvPr id="46" name="Picture 45">
            <a:extLst>
              <a:ext uri="{FF2B5EF4-FFF2-40B4-BE49-F238E27FC236}">
                <a16:creationId xmlns:a16="http://schemas.microsoft.com/office/drawing/2014/main" id="{3B27E149-1A77-4FF1-BF0E-581475FFB199}"/>
              </a:ext>
            </a:extLst>
          </p:cNvPr>
          <p:cNvPicPr>
            <a:picLocks noChangeAspect="1"/>
          </p:cNvPicPr>
          <p:nvPr/>
        </p:nvPicPr>
        <p:blipFill>
          <a:blip r:embed="rId3"/>
          <a:stretch>
            <a:fillRect/>
          </a:stretch>
        </p:blipFill>
        <p:spPr>
          <a:xfrm>
            <a:off x="1130718" y="1152102"/>
            <a:ext cx="9930564" cy="5393100"/>
          </a:xfrm>
          <a:prstGeom prst="rect">
            <a:avLst/>
          </a:prstGeom>
        </p:spPr>
      </p:pic>
    </p:spTree>
    <p:extLst>
      <p:ext uri="{BB962C8B-B14F-4D97-AF65-F5344CB8AC3E}">
        <p14:creationId xmlns:p14="http://schemas.microsoft.com/office/powerpoint/2010/main" val="4239918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28CDD186-03E3-4AED-BEB6-0B3BEC20807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3C5333A0-171E-459B-99AD-1772301FEFFF}"/>
              </a:ext>
            </a:extLst>
          </p:cNvPr>
          <p:cNvSpPr txBox="1">
            <a:spLocks/>
          </p:cNvSpPr>
          <p:nvPr/>
        </p:nvSpPr>
        <p:spPr>
          <a:xfrm>
            <a:off x="379828" y="643465"/>
            <a:ext cx="5978072" cy="1174075"/>
          </a:xfrm>
          <a:prstGeom prst="rect">
            <a:avLst/>
          </a:prstGeom>
        </p:spPr>
        <p:txBody>
          <a:bodyPr vert="horz" lIns="91440" tIns="45720" rIns="91440" bIns="45720" rtlCol="0" anchor="ctr">
            <a:normAutofit/>
          </a:bodyPr>
          <a:lstStyle>
            <a:lvl1pPr algn="ctr" defTabSz="457200" rtl="0" eaLnBrk="1" latinLnBrk="0" hangingPunct="1">
              <a:lnSpc>
                <a:spcPct val="100000"/>
              </a:lnSpc>
              <a:spcBef>
                <a:spcPct val="0"/>
              </a:spcBef>
              <a:buNone/>
              <a:defRPr sz="4000" i="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lnSpc>
                <a:spcPct val="90000"/>
              </a:lnSpc>
              <a:spcAft>
                <a:spcPts val="600"/>
              </a:spcAft>
            </a:pPr>
            <a:r>
              <a:rPr lang="en-US" sz="3700" b="1" dirty="0"/>
              <a:t>Higher Education and Social Mobility </a:t>
            </a:r>
          </a:p>
        </p:txBody>
      </p:sp>
      <p:sp>
        <p:nvSpPr>
          <p:cNvPr id="2" name="Rectangle 1">
            <a:extLst>
              <a:ext uri="{FF2B5EF4-FFF2-40B4-BE49-F238E27FC236}">
                <a16:creationId xmlns:a16="http://schemas.microsoft.com/office/drawing/2014/main" id="{A07DA7FB-D1B5-4EA9-8C4F-70D3E3AAA965}"/>
              </a:ext>
            </a:extLst>
          </p:cNvPr>
          <p:cNvSpPr/>
          <p:nvPr/>
        </p:nvSpPr>
        <p:spPr>
          <a:xfrm>
            <a:off x="379828" y="1972101"/>
            <a:ext cx="6529653" cy="4470902"/>
          </a:xfrm>
          <a:prstGeom prst="rect">
            <a:avLst/>
          </a:prstGeom>
        </p:spPr>
        <p:txBody>
          <a:bodyPr vert="horz" lIns="91440" tIns="45720" rIns="91440" bIns="45720" rtlCol="0" anchor="ctr">
            <a:normAutofit/>
          </a:bodyPr>
          <a:lstStyle/>
          <a:p>
            <a:pPr defTabSz="457200">
              <a:spcBef>
                <a:spcPct val="20000"/>
              </a:spcBef>
              <a:spcAft>
                <a:spcPts val="600"/>
              </a:spcAft>
              <a:buClr>
                <a:srgbClr val="CF965B"/>
              </a:buClr>
              <a:buSzPct val="70000"/>
              <a:buFont typeface="Wingdings 2" charset="2"/>
            </a:pPr>
            <a:r>
              <a:rPr lang="en-US" sz="26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“The world cannot be transformed without education,”</a:t>
            </a:r>
          </a:p>
          <a:p>
            <a:pPr defTabSz="457200">
              <a:spcBef>
                <a:spcPct val="20000"/>
              </a:spcBef>
              <a:spcAft>
                <a:spcPts val="600"/>
              </a:spcAft>
              <a:buClr>
                <a:srgbClr val="CF965B"/>
              </a:buClr>
              <a:buSzPct val="70000"/>
              <a:buFont typeface="Wingdings 2" charset="2"/>
            </a:pPr>
            <a:endParaRPr lang="en-US" sz="26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endParaRPr>
          </a:p>
          <a:p>
            <a:pPr defTabSz="457200">
              <a:spcBef>
                <a:spcPct val="20000"/>
              </a:spcBef>
              <a:spcAft>
                <a:spcPts val="600"/>
              </a:spcAft>
              <a:buClr>
                <a:srgbClr val="CF965B"/>
              </a:buClr>
              <a:buSzPct val="70000"/>
              <a:buFont typeface="Wingdings 2" charset="2"/>
            </a:pPr>
            <a:r>
              <a:rPr lang="en-US" sz="2600" b="1"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“It is through education that the daughter of a peasant can become a doctor, that the son of a mineworker can become the head of a mine, that a child of farmworkers can become the president of a great nation”</a:t>
            </a:r>
            <a:endParaRPr lang="en-US"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endParaRPr>
          </a:p>
        </p:txBody>
      </p:sp>
      <p:pic>
        <p:nvPicPr>
          <p:cNvPr id="21" name="Picture 20">
            <a:extLst>
              <a:ext uri="{FF2B5EF4-FFF2-40B4-BE49-F238E27FC236}">
                <a16:creationId xmlns:a16="http://schemas.microsoft.com/office/drawing/2014/main" id="{1CF706DA-13E8-4A4F-9260-551FB8127BDD}"/>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964" r="2807" b="1446"/>
          <a:stretch/>
        </p:blipFill>
        <p:spPr>
          <a:xfrm>
            <a:off x="7232905" y="1"/>
            <a:ext cx="4959095" cy="6858000"/>
          </a:xfrm>
          <a:prstGeom prst="rect">
            <a:avLst/>
          </a:prstGeom>
        </p:spPr>
      </p:pic>
      <p:pic>
        <p:nvPicPr>
          <p:cNvPr id="3" name="Picture 4" descr="Image result for nelson mandela">
            <a:extLst>
              <a:ext uri="{FF2B5EF4-FFF2-40B4-BE49-F238E27FC236}">
                <a16:creationId xmlns:a16="http://schemas.microsoft.com/office/drawing/2014/main" id="{B420AEF7-F861-4BAB-9918-F52F49AAE79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9302" r="31552" b="1"/>
          <a:stretch/>
        </p:blipFill>
        <p:spPr bwMode="auto">
          <a:xfrm>
            <a:off x="7552945" y="643465"/>
            <a:ext cx="3995592" cy="51033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60901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AD45BE-CD61-44FE-8CC5-68585E9602BF}"/>
              </a:ext>
            </a:extLst>
          </p:cNvPr>
          <p:cNvSpPr>
            <a:spLocks noGrp="1"/>
          </p:cNvSpPr>
          <p:nvPr>
            <p:ph type="title"/>
          </p:nvPr>
        </p:nvSpPr>
        <p:spPr>
          <a:xfrm>
            <a:off x="913795" y="609600"/>
            <a:ext cx="10353762" cy="1257300"/>
          </a:xfrm>
        </p:spPr>
        <p:txBody>
          <a:bodyPr>
            <a:normAutofit/>
          </a:bodyPr>
          <a:lstStyle/>
          <a:p>
            <a:r>
              <a:rPr lang="en-US" b="1" dirty="0"/>
              <a:t>The view from the other side</a:t>
            </a:r>
            <a:endParaRPr lang="en-US" b="1"/>
          </a:p>
        </p:txBody>
      </p:sp>
      <p:graphicFrame>
        <p:nvGraphicFramePr>
          <p:cNvPr id="5" name="Content Placeholder 2">
            <a:extLst>
              <a:ext uri="{FF2B5EF4-FFF2-40B4-BE49-F238E27FC236}">
                <a16:creationId xmlns:a16="http://schemas.microsoft.com/office/drawing/2014/main" id="{3D47CD08-0159-41FC-9651-EE9B1D3E3F98}"/>
              </a:ext>
            </a:extLst>
          </p:cNvPr>
          <p:cNvGraphicFramePr>
            <a:graphicFrameLocks noGrp="1"/>
          </p:cNvGraphicFramePr>
          <p:nvPr>
            <p:ph idx="1"/>
            <p:extLst>
              <p:ext uri="{D42A27DB-BD31-4B8C-83A1-F6EECF244321}">
                <p14:modId xmlns:p14="http://schemas.microsoft.com/office/powerpoint/2010/main" val="3724896537"/>
              </p:ext>
            </p:extLst>
          </p:nvPr>
        </p:nvGraphicFramePr>
        <p:xfrm>
          <a:off x="914400" y="2076450"/>
          <a:ext cx="10353675" cy="37147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377135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0FF2CE-6F5C-4E47-B214-4EAFBE205CE8}"/>
              </a:ext>
            </a:extLst>
          </p:cNvPr>
          <p:cNvSpPr>
            <a:spLocks noGrp="1"/>
          </p:cNvSpPr>
          <p:nvPr>
            <p:ph type="title"/>
          </p:nvPr>
        </p:nvSpPr>
        <p:spPr>
          <a:xfrm>
            <a:off x="633743" y="609599"/>
            <a:ext cx="3413156" cy="5273675"/>
          </a:xfrm>
        </p:spPr>
        <p:txBody>
          <a:bodyPr>
            <a:normAutofit/>
          </a:bodyPr>
          <a:lstStyle/>
          <a:p>
            <a:r>
              <a:rPr lang="en-US" b="1" dirty="0"/>
              <a:t>Why Higher Education Matter?</a:t>
            </a:r>
            <a:endParaRPr lang="en-US"/>
          </a:p>
        </p:txBody>
      </p:sp>
      <p:pic>
        <p:nvPicPr>
          <p:cNvPr id="10" name="Picture 9">
            <a:extLst>
              <a:ext uri="{FF2B5EF4-FFF2-40B4-BE49-F238E27FC236}">
                <a16:creationId xmlns:a16="http://schemas.microsoft.com/office/drawing/2014/main" id="{82AABC82-C2D1-4340-A6DF-6E73DF06FCAC}"/>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964" r="2807" b="1446"/>
          <a:stretch/>
        </p:blipFill>
        <p:spPr>
          <a:xfrm>
            <a:off x="4639056" y="2"/>
            <a:ext cx="7552944" cy="6857998"/>
          </a:xfrm>
          <a:prstGeom prst="rect">
            <a:avLst/>
          </a:prstGeom>
        </p:spPr>
      </p:pic>
      <p:graphicFrame>
        <p:nvGraphicFramePr>
          <p:cNvPr id="5" name="Content Placeholder 2">
            <a:extLst>
              <a:ext uri="{FF2B5EF4-FFF2-40B4-BE49-F238E27FC236}">
                <a16:creationId xmlns:a16="http://schemas.microsoft.com/office/drawing/2014/main" id="{7700C3F7-98A3-4FA8-9630-07ECA7F5828F}"/>
              </a:ext>
            </a:extLst>
          </p:cNvPr>
          <p:cNvGraphicFramePr>
            <a:graphicFrameLocks noGrp="1"/>
          </p:cNvGraphicFramePr>
          <p:nvPr>
            <p:ph idx="1"/>
            <p:extLst>
              <p:ext uri="{D42A27DB-BD31-4B8C-83A1-F6EECF244321}">
                <p14:modId xmlns:p14="http://schemas.microsoft.com/office/powerpoint/2010/main" val="3146723858"/>
              </p:ext>
            </p:extLst>
          </p:nvPr>
        </p:nvGraphicFramePr>
        <p:xfrm>
          <a:off x="5282521" y="709683"/>
          <a:ext cx="6266011" cy="489954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6577131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226E1-BDCB-4492-B006-8FA03B3E653A}"/>
              </a:ext>
            </a:extLst>
          </p:cNvPr>
          <p:cNvSpPr>
            <a:spLocks noGrp="1"/>
          </p:cNvSpPr>
          <p:nvPr>
            <p:ph type="title"/>
          </p:nvPr>
        </p:nvSpPr>
        <p:spPr>
          <a:xfrm>
            <a:off x="914313" y="609600"/>
            <a:ext cx="10353762" cy="1257300"/>
          </a:xfrm>
        </p:spPr>
        <p:txBody>
          <a:bodyPr>
            <a:normAutofit/>
          </a:bodyPr>
          <a:lstStyle/>
          <a:p>
            <a:pPr algn="l"/>
            <a:r>
              <a:rPr lang="en-US" altLang="en-US" b="1" dirty="0">
                <a:ln>
                  <a:noFill/>
                </a:ln>
                <a:effectLst/>
                <a:latin typeface="NexusSerif"/>
              </a:rPr>
              <a:t>Highlights from the study: </a:t>
            </a:r>
            <a:endParaRPr lang="en-US" b="1" dirty="0"/>
          </a:p>
        </p:txBody>
      </p:sp>
      <p:graphicFrame>
        <p:nvGraphicFramePr>
          <p:cNvPr id="16" name="Rectangle 1">
            <a:extLst>
              <a:ext uri="{FF2B5EF4-FFF2-40B4-BE49-F238E27FC236}">
                <a16:creationId xmlns:a16="http://schemas.microsoft.com/office/drawing/2014/main" id="{6BD90DCD-153B-413E-83ED-EC54F250FA9E}"/>
              </a:ext>
            </a:extLst>
          </p:cNvPr>
          <p:cNvGraphicFramePr>
            <a:graphicFrameLocks noGrp="1"/>
          </p:cNvGraphicFramePr>
          <p:nvPr>
            <p:ph idx="1"/>
            <p:extLst>
              <p:ext uri="{D42A27DB-BD31-4B8C-83A1-F6EECF244321}">
                <p14:modId xmlns:p14="http://schemas.microsoft.com/office/powerpoint/2010/main" val="3540739394"/>
              </p:ext>
            </p:extLst>
          </p:nvPr>
        </p:nvGraphicFramePr>
        <p:xfrm>
          <a:off x="914400" y="2076450"/>
          <a:ext cx="10353675" cy="37147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386445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C224410-FF86-4FBB-A05E-61232D4B13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02" y="-2"/>
            <a:ext cx="12192000" cy="6858000"/>
          </a:xfrm>
          <a:prstGeom prst="rect">
            <a:avLst/>
          </a:prstGeom>
          <a:solidFill>
            <a:schemeClr val="bg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Freeform: Shape 10">
            <a:extLst>
              <a:ext uri="{FF2B5EF4-FFF2-40B4-BE49-F238E27FC236}">
                <a16:creationId xmlns:a16="http://schemas.microsoft.com/office/drawing/2014/main" id="{F3BDD110-869E-4A8C-9250-C7AE5C84084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02" y="-2"/>
            <a:ext cx="6088698" cy="6858002"/>
          </a:xfrm>
          <a:custGeom>
            <a:avLst/>
            <a:gdLst>
              <a:gd name="connsiteX0" fmla="*/ 0 w 6088698"/>
              <a:gd name="connsiteY0" fmla="*/ 0 h 6858002"/>
              <a:gd name="connsiteX1" fmla="*/ 2610464 w 6088698"/>
              <a:gd name="connsiteY1" fmla="*/ 0 h 6858002"/>
              <a:gd name="connsiteX2" fmla="*/ 2610464 w 6088698"/>
              <a:gd name="connsiteY2" fmla="*/ 3 h 6858002"/>
              <a:gd name="connsiteX3" fmla="*/ 5749313 w 6088698"/>
              <a:gd name="connsiteY3" fmla="*/ 3 h 6858002"/>
              <a:gd name="connsiteX4" fmla="*/ 5749313 w 6088698"/>
              <a:gd name="connsiteY4" fmla="*/ 4 h 6858002"/>
              <a:gd name="connsiteX5" fmla="*/ 5740011 w 6088698"/>
              <a:gd name="connsiteY5" fmla="*/ 4 h 6858002"/>
              <a:gd name="connsiteX6" fmla="*/ 5748114 w 6088698"/>
              <a:gd name="connsiteY6" fmla="*/ 40466 h 6858002"/>
              <a:gd name="connsiteX7" fmla="*/ 5771963 w 6088698"/>
              <a:gd name="connsiteY7" fmla="*/ 159110 h 6858002"/>
              <a:gd name="connsiteX8" fmla="*/ 5788633 w 6088698"/>
              <a:gd name="connsiteY8" fmla="*/ 245521 h 6858002"/>
              <a:gd name="connsiteX9" fmla="*/ 5806229 w 6088698"/>
              <a:gd name="connsiteY9" fmla="*/ 348391 h 6858002"/>
              <a:gd name="connsiteX10" fmla="*/ 5827299 w 6088698"/>
              <a:gd name="connsiteY10" fmla="*/ 470463 h 6858002"/>
              <a:gd name="connsiteX11" fmla="*/ 5849526 w 6088698"/>
              <a:gd name="connsiteY11" fmla="*/ 605566 h 6858002"/>
              <a:gd name="connsiteX12" fmla="*/ 5872911 w 6088698"/>
              <a:gd name="connsiteY12" fmla="*/ 757813 h 6858002"/>
              <a:gd name="connsiteX13" fmla="*/ 5897684 w 6088698"/>
              <a:gd name="connsiteY13" fmla="*/ 923777 h 6858002"/>
              <a:gd name="connsiteX14" fmla="*/ 5922459 w 6088698"/>
              <a:gd name="connsiteY14" fmla="*/ 1104142 h 6858002"/>
              <a:gd name="connsiteX15" fmla="*/ 5947695 w 6088698"/>
              <a:gd name="connsiteY15" fmla="*/ 1296166 h 6858002"/>
              <a:gd name="connsiteX16" fmla="*/ 5971079 w 6088698"/>
              <a:gd name="connsiteY16" fmla="*/ 1503278 h 6858002"/>
              <a:gd name="connsiteX17" fmla="*/ 5993538 w 6088698"/>
              <a:gd name="connsiteY17" fmla="*/ 1719991 h 6858002"/>
              <a:gd name="connsiteX18" fmla="*/ 6013913 w 6088698"/>
              <a:gd name="connsiteY18" fmla="*/ 1949048 h 6858002"/>
              <a:gd name="connsiteX19" fmla="*/ 6033361 w 6088698"/>
              <a:gd name="connsiteY19" fmla="*/ 2187706 h 6858002"/>
              <a:gd name="connsiteX20" fmla="*/ 6051654 w 6088698"/>
              <a:gd name="connsiteY20" fmla="*/ 2436652 h 6858002"/>
              <a:gd name="connsiteX21" fmla="*/ 6058136 w 6088698"/>
              <a:gd name="connsiteY21" fmla="*/ 2564211 h 6858002"/>
              <a:gd name="connsiteX22" fmla="*/ 6065314 w 6088698"/>
              <a:gd name="connsiteY22" fmla="*/ 2694512 h 6858002"/>
              <a:gd name="connsiteX23" fmla="*/ 6072027 w 6088698"/>
              <a:gd name="connsiteY23" fmla="*/ 2826871 h 6858002"/>
              <a:gd name="connsiteX24" fmla="*/ 6076427 w 6088698"/>
              <a:gd name="connsiteY24" fmla="*/ 2959917 h 6858002"/>
              <a:gd name="connsiteX25" fmla="*/ 6080363 w 6088698"/>
              <a:gd name="connsiteY25" fmla="*/ 3095705 h 6858002"/>
              <a:gd name="connsiteX26" fmla="*/ 6084530 w 6088698"/>
              <a:gd name="connsiteY26" fmla="*/ 3232865 h 6858002"/>
              <a:gd name="connsiteX27" fmla="*/ 6087308 w 6088698"/>
              <a:gd name="connsiteY27" fmla="*/ 3372768 h 6858002"/>
              <a:gd name="connsiteX28" fmla="*/ 6087308 w 6088698"/>
              <a:gd name="connsiteY28" fmla="*/ 3514043 h 6858002"/>
              <a:gd name="connsiteX29" fmla="*/ 6088698 w 6088698"/>
              <a:gd name="connsiteY29" fmla="*/ 3656689 h 6858002"/>
              <a:gd name="connsiteX30" fmla="*/ 6087308 w 6088698"/>
              <a:gd name="connsiteY30" fmla="*/ 3800707 h 6858002"/>
              <a:gd name="connsiteX31" fmla="*/ 6084530 w 6088698"/>
              <a:gd name="connsiteY31" fmla="*/ 3946783 h 6858002"/>
              <a:gd name="connsiteX32" fmla="*/ 6081983 w 6088698"/>
              <a:gd name="connsiteY32" fmla="*/ 4092858 h 6858002"/>
              <a:gd name="connsiteX33" fmla="*/ 6076427 w 6088698"/>
              <a:gd name="connsiteY33" fmla="*/ 4240991 h 6858002"/>
              <a:gd name="connsiteX34" fmla="*/ 6070639 w 6088698"/>
              <a:gd name="connsiteY34" fmla="*/ 4390495 h 6858002"/>
              <a:gd name="connsiteX35" fmla="*/ 6063924 w 6088698"/>
              <a:gd name="connsiteY35" fmla="*/ 4540000 h 6858002"/>
              <a:gd name="connsiteX36" fmla="*/ 6054432 w 6088698"/>
              <a:gd name="connsiteY36" fmla="*/ 4690876 h 6858002"/>
              <a:gd name="connsiteX37" fmla="*/ 6043086 w 6088698"/>
              <a:gd name="connsiteY37" fmla="*/ 4843123 h 6858002"/>
              <a:gd name="connsiteX38" fmla="*/ 6032204 w 6088698"/>
              <a:gd name="connsiteY38" fmla="*/ 4996057 h 6858002"/>
              <a:gd name="connsiteX39" fmla="*/ 6018313 w 6088698"/>
              <a:gd name="connsiteY39" fmla="*/ 5148990 h 6858002"/>
              <a:gd name="connsiteX40" fmla="*/ 6001642 w 6088698"/>
              <a:gd name="connsiteY40" fmla="*/ 5303981 h 6858002"/>
              <a:gd name="connsiteX41" fmla="*/ 5984972 w 6088698"/>
              <a:gd name="connsiteY41" fmla="*/ 5456914 h 6858002"/>
              <a:gd name="connsiteX42" fmla="*/ 5965754 w 6088698"/>
              <a:gd name="connsiteY42" fmla="*/ 5612591 h 6858002"/>
              <a:gd name="connsiteX43" fmla="*/ 5944685 w 6088698"/>
              <a:gd name="connsiteY43" fmla="*/ 5768953 h 6858002"/>
              <a:gd name="connsiteX44" fmla="*/ 5922459 w 6088698"/>
              <a:gd name="connsiteY44" fmla="*/ 5923258 h 6858002"/>
              <a:gd name="connsiteX45" fmla="*/ 5896527 w 6088698"/>
              <a:gd name="connsiteY45" fmla="*/ 6079621 h 6858002"/>
              <a:gd name="connsiteX46" fmla="*/ 5868743 w 6088698"/>
              <a:gd name="connsiteY46" fmla="*/ 6235297 h 6858002"/>
              <a:gd name="connsiteX47" fmla="*/ 5841190 w 6088698"/>
              <a:gd name="connsiteY47" fmla="*/ 6391660 h 6858002"/>
              <a:gd name="connsiteX48" fmla="*/ 5809008 w 6088698"/>
              <a:gd name="connsiteY48" fmla="*/ 6547336 h 6858002"/>
              <a:gd name="connsiteX49" fmla="*/ 5776130 w 6088698"/>
              <a:gd name="connsiteY49" fmla="*/ 6702327 h 6858002"/>
              <a:gd name="connsiteX50" fmla="*/ 5741633 w 6088698"/>
              <a:gd name="connsiteY50" fmla="*/ 6858002 h 6858002"/>
              <a:gd name="connsiteX51" fmla="*/ 2610464 w 6088698"/>
              <a:gd name="connsiteY51" fmla="*/ 6858002 h 6858002"/>
              <a:gd name="connsiteX52" fmla="*/ 0 w 6088698"/>
              <a:gd name="connsiteY52" fmla="*/ 6858002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6088698" h="6858002">
                <a:moveTo>
                  <a:pt x="0" y="0"/>
                </a:moveTo>
                <a:lnTo>
                  <a:pt x="2610464" y="0"/>
                </a:lnTo>
                <a:lnTo>
                  <a:pt x="2610464" y="3"/>
                </a:lnTo>
                <a:lnTo>
                  <a:pt x="5749313" y="3"/>
                </a:lnTo>
                <a:lnTo>
                  <a:pt x="5749313" y="4"/>
                </a:lnTo>
                <a:lnTo>
                  <a:pt x="5740011" y="4"/>
                </a:lnTo>
                <a:lnTo>
                  <a:pt x="5748114" y="40466"/>
                </a:lnTo>
                <a:lnTo>
                  <a:pt x="5771963" y="159110"/>
                </a:lnTo>
                <a:lnTo>
                  <a:pt x="5788633" y="245521"/>
                </a:lnTo>
                <a:lnTo>
                  <a:pt x="5806229" y="348391"/>
                </a:lnTo>
                <a:lnTo>
                  <a:pt x="5827299" y="470463"/>
                </a:lnTo>
                <a:lnTo>
                  <a:pt x="5849526" y="605566"/>
                </a:lnTo>
                <a:lnTo>
                  <a:pt x="5872911" y="757813"/>
                </a:lnTo>
                <a:lnTo>
                  <a:pt x="5897684" y="923777"/>
                </a:lnTo>
                <a:lnTo>
                  <a:pt x="5922459" y="1104142"/>
                </a:lnTo>
                <a:lnTo>
                  <a:pt x="5947695" y="1296166"/>
                </a:lnTo>
                <a:lnTo>
                  <a:pt x="5971079" y="1503278"/>
                </a:lnTo>
                <a:lnTo>
                  <a:pt x="5993538" y="1719991"/>
                </a:lnTo>
                <a:lnTo>
                  <a:pt x="6013913" y="1949048"/>
                </a:lnTo>
                <a:lnTo>
                  <a:pt x="6033361" y="2187706"/>
                </a:lnTo>
                <a:lnTo>
                  <a:pt x="6051654" y="2436652"/>
                </a:lnTo>
                <a:lnTo>
                  <a:pt x="6058136" y="2564211"/>
                </a:lnTo>
                <a:lnTo>
                  <a:pt x="6065314" y="2694512"/>
                </a:lnTo>
                <a:lnTo>
                  <a:pt x="6072027" y="2826871"/>
                </a:lnTo>
                <a:lnTo>
                  <a:pt x="6076427" y="2959917"/>
                </a:lnTo>
                <a:lnTo>
                  <a:pt x="6080363" y="3095705"/>
                </a:lnTo>
                <a:lnTo>
                  <a:pt x="6084530" y="3232865"/>
                </a:lnTo>
                <a:lnTo>
                  <a:pt x="6087308" y="3372768"/>
                </a:lnTo>
                <a:lnTo>
                  <a:pt x="6087308" y="3514043"/>
                </a:lnTo>
                <a:lnTo>
                  <a:pt x="6088698" y="3656689"/>
                </a:lnTo>
                <a:lnTo>
                  <a:pt x="6087308" y="3800707"/>
                </a:lnTo>
                <a:lnTo>
                  <a:pt x="6084530" y="3946783"/>
                </a:lnTo>
                <a:lnTo>
                  <a:pt x="6081983" y="4092858"/>
                </a:lnTo>
                <a:lnTo>
                  <a:pt x="6076427" y="4240991"/>
                </a:lnTo>
                <a:lnTo>
                  <a:pt x="6070639" y="4390495"/>
                </a:lnTo>
                <a:lnTo>
                  <a:pt x="6063924" y="4540000"/>
                </a:lnTo>
                <a:lnTo>
                  <a:pt x="6054432" y="4690876"/>
                </a:lnTo>
                <a:lnTo>
                  <a:pt x="6043086" y="4843123"/>
                </a:lnTo>
                <a:lnTo>
                  <a:pt x="6032204" y="4996057"/>
                </a:lnTo>
                <a:lnTo>
                  <a:pt x="6018313" y="5148990"/>
                </a:lnTo>
                <a:lnTo>
                  <a:pt x="6001642" y="5303981"/>
                </a:lnTo>
                <a:lnTo>
                  <a:pt x="5984972" y="5456914"/>
                </a:lnTo>
                <a:lnTo>
                  <a:pt x="5965754" y="5612591"/>
                </a:lnTo>
                <a:lnTo>
                  <a:pt x="5944685" y="5768953"/>
                </a:lnTo>
                <a:lnTo>
                  <a:pt x="5922459" y="5923258"/>
                </a:lnTo>
                <a:lnTo>
                  <a:pt x="5896527" y="6079621"/>
                </a:lnTo>
                <a:lnTo>
                  <a:pt x="5868743" y="6235297"/>
                </a:lnTo>
                <a:lnTo>
                  <a:pt x="5841190" y="6391660"/>
                </a:lnTo>
                <a:lnTo>
                  <a:pt x="5809008" y="6547336"/>
                </a:lnTo>
                <a:lnTo>
                  <a:pt x="5776130" y="6702327"/>
                </a:lnTo>
                <a:lnTo>
                  <a:pt x="5741633" y="6858002"/>
                </a:lnTo>
                <a:lnTo>
                  <a:pt x="2610464" y="6858002"/>
                </a:lnTo>
                <a:lnTo>
                  <a:pt x="0" y="6858002"/>
                </a:lnTo>
                <a:close/>
              </a:path>
            </a:pathLst>
          </a:custGeom>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00D777A9-3D78-421E-B407-08EED3FD2DE9}"/>
              </a:ext>
            </a:extLst>
          </p:cNvPr>
          <p:cNvSpPr>
            <a:spLocks noGrp="1"/>
          </p:cNvSpPr>
          <p:nvPr>
            <p:ph type="title"/>
          </p:nvPr>
        </p:nvSpPr>
        <p:spPr>
          <a:xfrm>
            <a:off x="900506" y="1118808"/>
            <a:ext cx="4671467" cy="4747683"/>
          </a:xfrm>
        </p:spPr>
        <p:txBody>
          <a:bodyPr vert="horz" lIns="91440" tIns="45720" rIns="91440" bIns="45720" rtlCol="0" anchor="ctr">
            <a:normAutofit/>
          </a:bodyPr>
          <a:lstStyle/>
          <a:p>
            <a:pPr algn="l"/>
            <a:r>
              <a:rPr lang="en-US" sz="5000" b="1"/>
              <a:t>The Legislative Reform </a:t>
            </a:r>
          </a:p>
        </p:txBody>
      </p:sp>
      <p:sp>
        <p:nvSpPr>
          <p:cNvPr id="4" name="Rectangle 3">
            <a:extLst>
              <a:ext uri="{FF2B5EF4-FFF2-40B4-BE49-F238E27FC236}">
                <a16:creationId xmlns:a16="http://schemas.microsoft.com/office/drawing/2014/main" id="{635DB6BE-5C7B-4682-99B5-D4753BE85958}"/>
              </a:ext>
            </a:extLst>
          </p:cNvPr>
          <p:cNvSpPr/>
          <p:nvPr/>
        </p:nvSpPr>
        <p:spPr>
          <a:xfrm>
            <a:off x="6498769" y="1118809"/>
            <a:ext cx="5049763" cy="4747681"/>
          </a:xfrm>
          <a:prstGeom prst="rect">
            <a:avLst/>
          </a:prstGeom>
          <a:effectLst/>
        </p:spPr>
        <p:txBody>
          <a:bodyPr vert="horz" lIns="91440" tIns="45720" rIns="91440" bIns="45720" rtlCol="0" anchor="ctr">
            <a:normAutofit/>
          </a:bodyPr>
          <a:lstStyle/>
          <a:p>
            <a:pPr defTabSz="457200" fontAlgn="t">
              <a:spcBef>
                <a:spcPct val="20000"/>
              </a:spcBef>
              <a:spcAft>
                <a:spcPts val="600"/>
              </a:spcAft>
              <a:buClr>
                <a:schemeClr val="tx2"/>
              </a:buClr>
              <a:buSzPct val="70000"/>
              <a:buFont typeface="Wingdings 2" charset="2"/>
            </a:pPr>
            <a:r>
              <a:rPr lang="en-US" dirty="0">
                <a:ln>
                  <a:solidFill>
                    <a:schemeClr val="bg1">
                      <a:lumMod val="75000"/>
                      <a:lumOff val="25000"/>
                      <a:alpha val="10000"/>
                    </a:schemeClr>
                  </a:solidFill>
                </a:ln>
                <a:effectLst>
                  <a:outerShdw blurRad="9525" dist="25400" dir="14640000" algn="tl" rotWithShape="0">
                    <a:schemeClr val="bg1">
                      <a:alpha val="30000"/>
                    </a:schemeClr>
                  </a:outerShdw>
                </a:effectLst>
              </a:rPr>
              <a:t>In the United States, this phenomenon has been occurring for 30 years since the enactment of the Bayh–Dole Act that is linked with the entrepreneurial and economic development activities of universities.</a:t>
            </a:r>
          </a:p>
          <a:p>
            <a:pPr defTabSz="457200" fontAlgn="t">
              <a:spcBef>
                <a:spcPct val="20000"/>
              </a:spcBef>
              <a:spcAft>
                <a:spcPts val="600"/>
              </a:spcAft>
              <a:buClr>
                <a:schemeClr val="tx2"/>
              </a:buClr>
              <a:buSzPct val="70000"/>
              <a:buFont typeface="Wingdings 2" charset="2"/>
            </a:pPr>
            <a:endParaRPr lang="en-US" dirty="0">
              <a:ln>
                <a:solidFill>
                  <a:schemeClr val="bg1">
                    <a:lumMod val="75000"/>
                    <a:lumOff val="25000"/>
                    <a:alpha val="10000"/>
                  </a:schemeClr>
                </a:solidFill>
              </a:ln>
              <a:effectLst>
                <a:outerShdw blurRad="9525" dist="25400" dir="14640000" algn="tl" rotWithShape="0">
                  <a:schemeClr val="bg1">
                    <a:alpha val="30000"/>
                  </a:schemeClr>
                </a:outerShdw>
              </a:effectLst>
            </a:endParaRPr>
          </a:p>
          <a:p>
            <a:pPr defTabSz="457200" fontAlgn="t">
              <a:spcBef>
                <a:spcPct val="20000"/>
              </a:spcBef>
              <a:spcAft>
                <a:spcPts val="600"/>
              </a:spcAft>
              <a:buClr>
                <a:schemeClr val="tx2"/>
              </a:buClr>
              <a:buSzPct val="70000"/>
              <a:buFont typeface="Wingdings 2" charset="2"/>
            </a:pPr>
            <a:r>
              <a:rPr lang="en-US" dirty="0">
                <a:ln>
                  <a:solidFill>
                    <a:schemeClr val="bg1">
                      <a:lumMod val="75000"/>
                      <a:lumOff val="25000"/>
                      <a:alpha val="10000"/>
                    </a:schemeClr>
                  </a:solidFill>
                </a:ln>
                <a:effectLst>
                  <a:outerShdw blurRad="9525" dist="25400" dir="14640000" algn="tl" rotWithShape="0">
                    <a:schemeClr val="bg1">
                      <a:alpha val="30000"/>
                    </a:schemeClr>
                  </a:outerShdw>
                </a:effectLst>
              </a:rPr>
              <a:t>Egypt’s law no. 23 of 2018 on the provision of incentives to science, technology and innovation.</a:t>
            </a:r>
            <a:br>
              <a:rPr lang="en-US" dirty="0">
                <a:ln>
                  <a:solidFill>
                    <a:schemeClr val="bg1">
                      <a:lumMod val="75000"/>
                      <a:lumOff val="25000"/>
                      <a:alpha val="10000"/>
                    </a:schemeClr>
                  </a:solidFill>
                </a:ln>
                <a:effectLst>
                  <a:outerShdw blurRad="9525" dist="25400" dir="14640000" algn="tl" rotWithShape="0">
                    <a:schemeClr val="bg1">
                      <a:alpha val="30000"/>
                    </a:schemeClr>
                  </a:outerShdw>
                </a:effectLst>
              </a:rPr>
            </a:br>
            <a:r>
              <a:rPr lang="en-US" dirty="0">
                <a:ln>
                  <a:solidFill>
                    <a:schemeClr val="bg1">
                      <a:lumMod val="75000"/>
                      <a:lumOff val="25000"/>
                      <a:alpha val="10000"/>
                    </a:schemeClr>
                  </a:solidFill>
                </a:ln>
                <a:effectLst>
                  <a:outerShdw blurRad="9525" dist="25400" dir="14640000" algn="tl" rotWithShape="0">
                    <a:schemeClr val="bg1">
                      <a:alpha val="30000"/>
                    </a:schemeClr>
                  </a:outerShdw>
                </a:effectLst>
              </a:rPr>
              <a:t/>
            </a:r>
            <a:br>
              <a:rPr lang="en-US" dirty="0">
                <a:ln>
                  <a:solidFill>
                    <a:schemeClr val="bg1">
                      <a:lumMod val="75000"/>
                      <a:lumOff val="25000"/>
                      <a:alpha val="10000"/>
                    </a:schemeClr>
                  </a:solidFill>
                </a:ln>
                <a:effectLst>
                  <a:outerShdw blurRad="9525" dist="25400" dir="14640000" algn="tl" rotWithShape="0">
                    <a:schemeClr val="bg1">
                      <a:alpha val="30000"/>
                    </a:schemeClr>
                  </a:outerShdw>
                </a:effectLst>
              </a:rPr>
            </a:br>
            <a:r>
              <a:rPr lang="en-US" dirty="0">
                <a:ln>
                  <a:solidFill>
                    <a:schemeClr val="bg1">
                      <a:lumMod val="75000"/>
                      <a:lumOff val="25000"/>
                      <a:alpha val="10000"/>
                    </a:schemeClr>
                  </a:solidFill>
                </a:ln>
                <a:effectLst>
                  <a:outerShdw blurRad="9525" dist="25400" dir="14640000" algn="tl" rotWithShape="0">
                    <a:schemeClr val="bg1">
                      <a:alpha val="30000"/>
                    </a:schemeClr>
                  </a:outerShdw>
                </a:effectLst>
              </a:rPr>
              <a:t>The provisions of the law apply to all higher education institutions and scientific research bodies in Egypt.</a:t>
            </a:r>
            <a:br>
              <a:rPr lang="en-US" dirty="0">
                <a:ln>
                  <a:solidFill>
                    <a:schemeClr val="bg1">
                      <a:lumMod val="75000"/>
                      <a:lumOff val="25000"/>
                      <a:alpha val="10000"/>
                    </a:schemeClr>
                  </a:solidFill>
                </a:ln>
                <a:effectLst>
                  <a:outerShdw blurRad="9525" dist="25400" dir="14640000" algn="tl" rotWithShape="0">
                    <a:schemeClr val="bg1">
                      <a:alpha val="30000"/>
                    </a:schemeClr>
                  </a:outerShdw>
                </a:effectLst>
              </a:rPr>
            </a:br>
            <a:r>
              <a:rPr lang="en-US" dirty="0">
                <a:ln>
                  <a:solidFill>
                    <a:schemeClr val="bg1">
                      <a:lumMod val="75000"/>
                      <a:lumOff val="25000"/>
                      <a:alpha val="10000"/>
                    </a:schemeClr>
                  </a:solidFill>
                </a:ln>
                <a:effectLst>
                  <a:outerShdw blurRad="9525" dist="25400" dir="14640000" algn="tl" rotWithShape="0">
                    <a:schemeClr val="bg1">
                      <a:alpha val="30000"/>
                    </a:schemeClr>
                  </a:outerShdw>
                </a:effectLst>
              </a:rPr>
              <a:t/>
            </a:r>
            <a:br>
              <a:rPr lang="en-US" dirty="0">
                <a:ln>
                  <a:solidFill>
                    <a:schemeClr val="bg1">
                      <a:lumMod val="75000"/>
                      <a:lumOff val="25000"/>
                      <a:alpha val="10000"/>
                    </a:schemeClr>
                  </a:solidFill>
                </a:ln>
                <a:effectLst>
                  <a:outerShdw blurRad="9525" dist="25400" dir="14640000" algn="tl" rotWithShape="0">
                    <a:schemeClr val="bg1">
                      <a:alpha val="30000"/>
                    </a:schemeClr>
                  </a:outerShdw>
                </a:effectLst>
              </a:rPr>
            </a:br>
            <a:r>
              <a:rPr lang="en-US" dirty="0">
                <a:ln>
                  <a:solidFill>
                    <a:schemeClr val="bg1">
                      <a:lumMod val="75000"/>
                      <a:lumOff val="25000"/>
                      <a:alpha val="10000"/>
                    </a:schemeClr>
                  </a:solidFill>
                </a:ln>
                <a:effectLst>
                  <a:outerShdw blurRad="9525" dist="25400" dir="14640000" algn="tl" rotWithShape="0">
                    <a:schemeClr val="bg1">
                      <a:alpha val="30000"/>
                    </a:schemeClr>
                  </a:outerShdw>
                </a:effectLst>
              </a:rPr>
              <a:t/>
            </a:r>
            <a:br>
              <a:rPr lang="en-US" dirty="0">
                <a:ln>
                  <a:solidFill>
                    <a:schemeClr val="bg1">
                      <a:lumMod val="75000"/>
                      <a:lumOff val="25000"/>
                      <a:alpha val="10000"/>
                    </a:schemeClr>
                  </a:solidFill>
                </a:ln>
                <a:effectLst>
                  <a:outerShdw blurRad="9525" dist="25400" dir="14640000" algn="tl" rotWithShape="0">
                    <a:schemeClr val="bg1">
                      <a:alpha val="30000"/>
                    </a:schemeClr>
                  </a:outerShdw>
                </a:effectLst>
              </a:rPr>
            </a:br>
            <a:endParaRPr lang="en-US" dirty="0">
              <a:ln>
                <a:solidFill>
                  <a:schemeClr val="bg1">
                    <a:lumMod val="75000"/>
                    <a:lumOff val="25000"/>
                    <a:alpha val="10000"/>
                  </a:schemeClr>
                </a:solidFill>
              </a:ln>
              <a:effectLst>
                <a:outerShdw blurRad="9525" dist="25400" dir="14640000" algn="tl" rotWithShape="0">
                  <a:schemeClr val="bg1">
                    <a:alpha val="30000"/>
                  </a:schemeClr>
                </a:outerShdw>
              </a:effectLst>
            </a:endParaRPr>
          </a:p>
        </p:txBody>
      </p:sp>
    </p:spTree>
    <p:extLst>
      <p:ext uri="{BB962C8B-B14F-4D97-AF65-F5344CB8AC3E}">
        <p14:creationId xmlns:p14="http://schemas.microsoft.com/office/powerpoint/2010/main" val="11227613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56E4B5-E0B7-4110-81DC-4CAF6DEBED1C}"/>
              </a:ext>
            </a:extLst>
          </p:cNvPr>
          <p:cNvSpPr>
            <a:spLocks noGrp="1"/>
          </p:cNvSpPr>
          <p:nvPr>
            <p:ph type="title"/>
          </p:nvPr>
        </p:nvSpPr>
        <p:spPr>
          <a:xfrm>
            <a:off x="913795" y="609600"/>
            <a:ext cx="10353762" cy="1257300"/>
          </a:xfrm>
        </p:spPr>
        <p:txBody>
          <a:bodyPr>
            <a:normAutofit/>
          </a:bodyPr>
          <a:lstStyle/>
          <a:p>
            <a:r>
              <a:rPr lang="en-US" b="1"/>
              <a:t>Conclusion</a:t>
            </a:r>
          </a:p>
        </p:txBody>
      </p:sp>
      <p:graphicFrame>
        <p:nvGraphicFramePr>
          <p:cNvPr id="12" name="Content Placeholder 2">
            <a:extLst>
              <a:ext uri="{FF2B5EF4-FFF2-40B4-BE49-F238E27FC236}">
                <a16:creationId xmlns:a16="http://schemas.microsoft.com/office/drawing/2014/main" id="{7FB8FCA9-DE50-40B5-875E-C77FAA918DC9}"/>
              </a:ext>
            </a:extLst>
          </p:cNvPr>
          <p:cNvGraphicFramePr>
            <a:graphicFrameLocks noGrp="1"/>
          </p:cNvGraphicFramePr>
          <p:nvPr>
            <p:ph idx="1"/>
            <p:extLst>
              <p:ext uri="{D42A27DB-BD31-4B8C-83A1-F6EECF244321}">
                <p14:modId xmlns:p14="http://schemas.microsoft.com/office/powerpoint/2010/main" val="3864219944"/>
              </p:ext>
            </p:extLst>
          </p:nvPr>
        </p:nvGraphicFramePr>
        <p:xfrm>
          <a:off x="914400" y="2076450"/>
          <a:ext cx="10353675" cy="37147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057151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p:nvSpPr>
          <p:cNvPr id="2052" name="Rectangle 70">
            <a:extLst>
              <a:ext uri="{FF2B5EF4-FFF2-40B4-BE49-F238E27FC236}">
                <a16:creationId xmlns:a16="http://schemas.microsoft.com/office/drawing/2014/main" id="{D64A12F0-8158-4372-9761-AD0A6ED30C2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Image result for mandela quotes on education">
            <a:extLst>
              <a:ext uri="{FF2B5EF4-FFF2-40B4-BE49-F238E27FC236}">
                <a16:creationId xmlns:a16="http://schemas.microsoft.com/office/drawing/2014/main" id="{A467368E-A9D7-4725-9305-4D1E05B5A8B2}"/>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069145" y="86828"/>
            <a:ext cx="10410092" cy="6684343"/>
          </a:xfrm>
          <a:prstGeom prst="rect">
            <a:avLst/>
          </a:prstGeom>
          <a:noFill/>
          <a:ln w="190500">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66822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9E1523-0D51-485D-9640-26819B7B94EA}"/>
              </a:ext>
            </a:extLst>
          </p:cNvPr>
          <p:cNvSpPr>
            <a:spLocks noGrp="1"/>
          </p:cNvSpPr>
          <p:nvPr>
            <p:ph type="title"/>
          </p:nvPr>
        </p:nvSpPr>
        <p:spPr>
          <a:xfrm>
            <a:off x="913795" y="609600"/>
            <a:ext cx="10353762" cy="1257300"/>
          </a:xfrm>
        </p:spPr>
        <p:txBody>
          <a:bodyPr>
            <a:normAutofit/>
          </a:bodyPr>
          <a:lstStyle/>
          <a:p>
            <a:pPr>
              <a:lnSpc>
                <a:spcPct val="90000"/>
              </a:lnSpc>
            </a:pPr>
            <a:r>
              <a:rPr lang="en-US" b="1" dirty="0"/>
              <a:t>Entrepreneurial University and Social Mobility</a:t>
            </a:r>
            <a:endParaRPr lang="en-US" b="1"/>
          </a:p>
        </p:txBody>
      </p:sp>
      <p:graphicFrame>
        <p:nvGraphicFramePr>
          <p:cNvPr id="5" name="Content Placeholder 2">
            <a:extLst>
              <a:ext uri="{FF2B5EF4-FFF2-40B4-BE49-F238E27FC236}">
                <a16:creationId xmlns:a16="http://schemas.microsoft.com/office/drawing/2014/main" id="{44B106DE-1465-4BE3-A5D2-D5053D0E0A09}"/>
              </a:ext>
            </a:extLst>
          </p:cNvPr>
          <p:cNvGraphicFramePr>
            <a:graphicFrameLocks noGrp="1"/>
          </p:cNvGraphicFramePr>
          <p:nvPr>
            <p:ph idx="1"/>
            <p:extLst>
              <p:ext uri="{D42A27DB-BD31-4B8C-83A1-F6EECF244321}">
                <p14:modId xmlns:p14="http://schemas.microsoft.com/office/powerpoint/2010/main" val="1651908306"/>
              </p:ext>
            </p:extLst>
          </p:nvPr>
        </p:nvGraphicFramePr>
        <p:xfrm>
          <a:off x="914400" y="2076450"/>
          <a:ext cx="10353675" cy="37147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651623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39B88-4073-49A5-8AAF-061462C7B7FE}"/>
              </a:ext>
            </a:extLst>
          </p:cNvPr>
          <p:cNvSpPr>
            <a:spLocks noGrp="1"/>
          </p:cNvSpPr>
          <p:nvPr>
            <p:ph type="title"/>
          </p:nvPr>
        </p:nvSpPr>
        <p:spPr>
          <a:xfrm>
            <a:off x="633743" y="609599"/>
            <a:ext cx="3413156" cy="5273675"/>
          </a:xfrm>
        </p:spPr>
        <p:txBody>
          <a:bodyPr>
            <a:normAutofit/>
          </a:bodyPr>
          <a:lstStyle/>
          <a:p>
            <a:r>
              <a:rPr lang="en-US" b="1" dirty="0"/>
              <a:t>Research Questions:</a:t>
            </a:r>
            <a:endParaRPr lang="en-US" b="1"/>
          </a:p>
        </p:txBody>
      </p:sp>
      <p:pic>
        <p:nvPicPr>
          <p:cNvPr id="10" name="Picture 9">
            <a:extLst>
              <a:ext uri="{FF2B5EF4-FFF2-40B4-BE49-F238E27FC236}">
                <a16:creationId xmlns:a16="http://schemas.microsoft.com/office/drawing/2014/main" id="{82AABC82-C2D1-4340-A6DF-6E73DF06FCAC}"/>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964" r="2807" b="1446"/>
          <a:stretch/>
        </p:blipFill>
        <p:spPr>
          <a:xfrm>
            <a:off x="4639056" y="2"/>
            <a:ext cx="7552944" cy="6857998"/>
          </a:xfrm>
          <a:prstGeom prst="rect">
            <a:avLst/>
          </a:prstGeom>
        </p:spPr>
      </p:pic>
      <p:graphicFrame>
        <p:nvGraphicFramePr>
          <p:cNvPr id="5" name="Content Placeholder 2">
            <a:extLst>
              <a:ext uri="{FF2B5EF4-FFF2-40B4-BE49-F238E27FC236}">
                <a16:creationId xmlns:a16="http://schemas.microsoft.com/office/drawing/2014/main" id="{0E425F75-506E-459B-8E82-12AEB0646C92}"/>
              </a:ext>
            </a:extLst>
          </p:cNvPr>
          <p:cNvGraphicFramePr>
            <a:graphicFrameLocks noGrp="1"/>
          </p:cNvGraphicFramePr>
          <p:nvPr>
            <p:ph idx="1"/>
            <p:extLst>
              <p:ext uri="{D42A27DB-BD31-4B8C-83A1-F6EECF244321}">
                <p14:modId xmlns:p14="http://schemas.microsoft.com/office/powerpoint/2010/main" val="1377983217"/>
              </p:ext>
            </p:extLst>
          </p:nvPr>
        </p:nvGraphicFramePr>
        <p:xfrm>
          <a:off x="5282521" y="709683"/>
          <a:ext cx="6266011" cy="489954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246794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0D23B9-B7AB-4F4A-8E8F-ACC120643910}"/>
              </a:ext>
            </a:extLst>
          </p:cNvPr>
          <p:cNvSpPr>
            <a:spLocks noGrp="1"/>
          </p:cNvSpPr>
          <p:nvPr>
            <p:ph type="title"/>
          </p:nvPr>
        </p:nvSpPr>
        <p:spPr>
          <a:xfrm>
            <a:off x="913795" y="609600"/>
            <a:ext cx="10353762" cy="1257300"/>
          </a:xfrm>
        </p:spPr>
        <p:txBody>
          <a:bodyPr>
            <a:normAutofit/>
          </a:bodyPr>
          <a:lstStyle/>
          <a:p>
            <a:r>
              <a:rPr lang="en-US" b="1" dirty="0"/>
              <a:t>Data Sources</a:t>
            </a:r>
            <a:r>
              <a:rPr lang="en-US" dirty="0"/>
              <a:t> </a:t>
            </a:r>
            <a:endParaRPr lang="en-US"/>
          </a:p>
        </p:txBody>
      </p:sp>
      <p:graphicFrame>
        <p:nvGraphicFramePr>
          <p:cNvPr id="5" name="Content Placeholder 2">
            <a:extLst>
              <a:ext uri="{FF2B5EF4-FFF2-40B4-BE49-F238E27FC236}">
                <a16:creationId xmlns:a16="http://schemas.microsoft.com/office/drawing/2014/main" id="{0AD75106-9E46-422F-84DD-C8FB7C4CD253}"/>
              </a:ext>
            </a:extLst>
          </p:cNvPr>
          <p:cNvGraphicFramePr>
            <a:graphicFrameLocks noGrp="1"/>
          </p:cNvGraphicFramePr>
          <p:nvPr>
            <p:ph idx="1"/>
            <p:extLst>
              <p:ext uri="{D42A27DB-BD31-4B8C-83A1-F6EECF244321}">
                <p14:modId xmlns:p14="http://schemas.microsoft.com/office/powerpoint/2010/main" val="836040571"/>
              </p:ext>
            </p:extLst>
          </p:nvPr>
        </p:nvGraphicFramePr>
        <p:xfrm>
          <a:off x="914400" y="2076450"/>
          <a:ext cx="10353675" cy="37147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87320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3897FC-A693-4656-8FCD-CF609C3BDF8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5F49322-3D69-4538-9CBB-2AB13FDD16C3}"/>
              </a:ext>
            </a:extLst>
          </p:cNvPr>
          <p:cNvSpPr>
            <a:spLocks noGrp="1"/>
          </p:cNvSpPr>
          <p:nvPr>
            <p:ph type="title"/>
          </p:nvPr>
        </p:nvSpPr>
        <p:spPr>
          <a:xfrm>
            <a:off x="707900" y="643467"/>
            <a:ext cx="3946393" cy="1956298"/>
          </a:xfrm>
        </p:spPr>
        <p:txBody>
          <a:bodyPr>
            <a:normAutofit/>
          </a:bodyPr>
          <a:lstStyle/>
          <a:p>
            <a:pPr algn="l"/>
            <a:r>
              <a:rPr lang="en-US" sz="3600">
                <a:effectLst/>
              </a:rPr>
              <a:t>World Development Indicators (WDI)</a:t>
            </a:r>
            <a:endParaRPr lang="en-US" sz="3600"/>
          </a:p>
        </p:txBody>
      </p:sp>
      <p:sp>
        <p:nvSpPr>
          <p:cNvPr id="3" name="Content Placeholder 2">
            <a:extLst>
              <a:ext uri="{FF2B5EF4-FFF2-40B4-BE49-F238E27FC236}">
                <a16:creationId xmlns:a16="http://schemas.microsoft.com/office/drawing/2014/main" id="{721B5540-CF33-4600-A168-C709D3B958E7}"/>
              </a:ext>
            </a:extLst>
          </p:cNvPr>
          <p:cNvSpPr>
            <a:spLocks noGrp="1"/>
          </p:cNvSpPr>
          <p:nvPr>
            <p:ph idx="1"/>
          </p:nvPr>
        </p:nvSpPr>
        <p:spPr>
          <a:xfrm>
            <a:off x="5139768" y="643467"/>
            <a:ext cx="6430560" cy="1956298"/>
          </a:xfrm>
        </p:spPr>
        <p:txBody>
          <a:bodyPr anchor="ctr">
            <a:normAutofit/>
          </a:bodyPr>
          <a:lstStyle/>
          <a:p>
            <a:r>
              <a:rPr lang="en-US" sz="1800">
                <a:effectLst/>
              </a:rPr>
              <a:t>The World Development Indicators is a compilation of relevant, high-quality, and internationally comparable statistics about global development and the fight against poverty. The database contains 1,600 time series indicators for 217 economies and more than 40 country groups, with data for many indicators going back more than 50 years.</a:t>
            </a:r>
            <a:endParaRPr lang="en-US" sz="1800"/>
          </a:p>
        </p:txBody>
      </p:sp>
      <p:pic>
        <p:nvPicPr>
          <p:cNvPr id="4" name="Picture 3">
            <a:extLst>
              <a:ext uri="{FF2B5EF4-FFF2-40B4-BE49-F238E27FC236}">
                <a16:creationId xmlns:a16="http://schemas.microsoft.com/office/drawing/2014/main" id="{B1692200-FEA6-4089-8CCD-FC7A223C080A}"/>
              </a:ext>
            </a:extLst>
          </p:cNvPr>
          <p:cNvPicPr>
            <a:picLocks noChangeAspect="1"/>
          </p:cNvPicPr>
          <p:nvPr/>
        </p:nvPicPr>
        <p:blipFill>
          <a:blip r:embed="rId3"/>
          <a:stretch>
            <a:fillRect/>
          </a:stretch>
        </p:blipFill>
        <p:spPr>
          <a:xfrm>
            <a:off x="1173938" y="2952377"/>
            <a:ext cx="9865920" cy="3107766"/>
          </a:xfrm>
          <a:prstGeom prst="rect">
            <a:avLst/>
          </a:prstGeom>
        </p:spPr>
      </p:pic>
    </p:spTree>
    <p:extLst>
      <p:ext uri="{BB962C8B-B14F-4D97-AF65-F5344CB8AC3E}">
        <p14:creationId xmlns:p14="http://schemas.microsoft.com/office/powerpoint/2010/main" val="19735419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14" name="Rectangle 9">
            <a:extLst>
              <a:ext uri="{FF2B5EF4-FFF2-40B4-BE49-F238E27FC236}">
                <a16:creationId xmlns:a16="http://schemas.microsoft.com/office/drawing/2014/main" id="{95CB840F-8E41-4CA5-B79B-25CC80AD234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3048EC9-2E38-426D-AF6C-9B6DC42FA902}"/>
              </a:ext>
            </a:extLst>
          </p:cNvPr>
          <p:cNvSpPr>
            <a:spLocks noGrp="1"/>
          </p:cNvSpPr>
          <p:nvPr>
            <p:ph type="title"/>
          </p:nvPr>
        </p:nvSpPr>
        <p:spPr>
          <a:xfrm>
            <a:off x="913795" y="965196"/>
            <a:ext cx="3153952" cy="1329769"/>
          </a:xfrm>
        </p:spPr>
        <p:txBody>
          <a:bodyPr>
            <a:normAutofit/>
          </a:bodyPr>
          <a:lstStyle/>
          <a:p>
            <a:pPr algn="l">
              <a:lnSpc>
                <a:spcPct val="90000"/>
              </a:lnSpc>
            </a:pPr>
            <a:r>
              <a:rPr lang="en-US" sz="2800" b="1">
                <a:effectLst/>
              </a:rPr>
              <a:t>The Social Mobility Index (SMI)</a:t>
            </a:r>
            <a:endParaRPr lang="en-US" sz="2800" b="1"/>
          </a:p>
        </p:txBody>
      </p:sp>
      <p:sp>
        <p:nvSpPr>
          <p:cNvPr id="3" name="Content Placeholder 2">
            <a:extLst>
              <a:ext uri="{FF2B5EF4-FFF2-40B4-BE49-F238E27FC236}">
                <a16:creationId xmlns:a16="http://schemas.microsoft.com/office/drawing/2014/main" id="{F90E9BE6-FC26-4B10-A0F5-8472AAF04598}"/>
              </a:ext>
            </a:extLst>
          </p:cNvPr>
          <p:cNvSpPr>
            <a:spLocks noGrp="1"/>
          </p:cNvSpPr>
          <p:nvPr>
            <p:ph idx="1"/>
          </p:nvPr>
        </p:nvSpPr>
        <p:spPr>
          <a:xfrm>
            <a:off x="913796" y="2450353"/>
            <a:ext cx="3153952" cy="3340847"/>
          </a:xfrm>
        </p:spPr>
        <p:txBody>
          <a:bodyPr>
            <a:normAutofit/>
          </a:bodyPr>
          <a:lstStyle/>
          <a:p>
            <a:r>
              <a:rPr lang="en-US" sz="1800" dirty="0">
                <a:effectLst/>
              </a:rPr>
              <a:t>It measures the extent to which a college or university educates more economically disadvantaged students (with family incomes below the national median) at lower tuition and the M of early career salaries  </a:t>
            </a:r>
          </a:p>
          <a:p>
            <a:endParaRPr lang="en-US" sz="1800" dirty="0">
              <a:effectLst/>
            </a:endParaRPr>
          </a:p>
        </p:txBody>
      </p:sp>
      <p:sp>
        <p:nvSpPr>
          <p:cNvPr id="15" name="Rectangle 11">
            <a:extLst>
              <a:ext uri="{FF2B5EF4-FFF2-40B4-BE49-F238E27FC236}">
                <a16:creationId xmlns:a16="http://schemas.microsoft.com/office/drawing/2014/main" id="{BEF75C5D-2BA1-43DF-A7EA-02C7DEC122D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6008" y="965196"/>
            <a:ext cx="6581364" cy="4781641"/>
          </a:xfrm>
          <a:prstGeom prst="rect">
            <a:avLst/>
          </a:prstGeom>
          <a:solidFill>
            <a:schemeClr val="tx1"/>
          </a:solidFill>
          <a:ln w="190500">
            <a:solidFill>
              <a:srgbClr val="FFFFFF">
                <a:alpha val="7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D3F1F40C-0E9C-476C-8F6F-911779700502}"/>
              </a:ext>
            </a:extLst>
          </p:cNvPr>
          <p:cNvPicPr>
            <a:picLocks noChangeAspect="1"/>
          </p:cNvPicPr>
          <p:nvPr/>
        </p:nvPicPr>
        <p:blipFill>
          <a:blip r:embed="rId3"/>
          <a:stretch>
            <a:fillRect/>
          </a:stretch>
        </p:blipFill>
        <p:spPr>
          <a:xfrm>
            <a:off x="4694142" y="1519312"/>
            <a:ext cx="6523230" cy="3375770"/>
          </a:xfrm>
          <a:prstGeom prst="rect">
            <a:avLst/>
          </a:prstGeom>
        </p:spPr>
      </p:pic>
    </p:spTree>
    <p:extLst>
      <p:ext uri="{BB962C8B-B14F-4D97-AF65-F5344CB8AC3E}">
        <p14:creationId xmlns:p14="http://schemas.microsoft.com/office/powerpoint/2010/main" val="20142856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4D0780-8DA2-489C-9D49-8A412F20E8D5}"/>
              </a:ext>
            </a:extLst>
          </p:cNvPr>
          <p:cNvSpPr>
            <a:spLocks noGrp="1"/>
          </p:cNvSpPr>
          <p:nvPr>
            <p:ph type="title"/>
          </p:nvPr>
        </p:nvSpPr>
        <p:spPr>
          <a:xfrm>
            <a:off x="913795" y="609600"/>
            <a:ext cx="10353762" cy="1257300"/>
          </a:xfrm>
        </p:spPr>
        <p:txBody>
          <a:bodyPr>
            <a:normAutofit/>
          </a:bodyPr>
          <a:lstStyle/>
          <a:p>
            <a:r>
              <a:rPr lang="en-US" b="1"/>
              <a:t>Entrepreneurship and Universities </a:t>
            </a:r>
          </a:p>
        </p:txBody>
      </p:sp>
      <p:graphicFrame>
        <p:nvGraphicFramePr>
          <p:cNvPr id="5" name="Content Placeholder 2">
            <a:extLst>
              <a:ext uri="{FF2B5EF4-FFF2-40B4-BE49-F238E27FC236}">
                <a16:creationId xmlns:a16="http://schemas.microsoft.com/office/drawing/2014/main" id="{477E6FC6-B7F5-4442-A0CE-2B70BE923857}"/>
              </a:ext>
            </a:extLst>
          </p:cNvPr>
          <p:cNvGraphicFramePr>
            <a:graphicFrameLocks noGrp="1"/>
          </p:cNvGraphicFramePr>
          <p:nvPr>
            <p:ph idx="1"/>
            <p:extLst>
              <p:ext uri="{D42A27DB-BD31-4B8C-83A1-F6EECF244321}">
                <p14:modId xmlns:p14="http://schemas.microsoft.com/office/powerpoint/2010/main" val="520435539"/>
              </p:ext>
            </p:extLst>
          </p:nvPr>
        </p:nvGraphicFramePr>
        <p:xfrm>
          <a:off x="914400" y="2076450"/>
          <a:ext cx="10353675" cy="37147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30495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C224410-FF86-4FBB-A05E-61232D4B13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02" y="-2"/>
            <a:ext cx="12192000" cy="6858000"/>
          </a:xfrm>
          <a:prstGeom prst="rect">
            <a:avLst/>
          </a:prstGeom>
          <a:solidFill>
            <a:schemeClr val="bg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Freeform: Shape 9">
            <a:extLst>
              <a:ext uri="{FF2B5EF4-FFF2-40B4-BE49-F238E27FC236}">
                <a16:creationId xmlns:a16="http://schemas.microsoft.com/office/drawing/2014/main" id="{F3BDD110-869E-4A8C-9250-C7AE5C84084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02" y="-2"/>
            <a:ext cx="6088698" cy="6858002"/>
          </a:xfrm>
          <a:custGeom>
            <a:avLst/>
            <a:gdLst>
              <a:gd name="connsiteX0" fmla="*/ 0 w 6088698"/>
              <a:gd name="connsiteY0" fmla="*/ 0 h 6858002"/>
              <a:gd name="connsiteX1" fmla="*/ 2610464 w 6088698"/>
              <a:gd name="connsiteY1" fmla="*/ 0 h 6858002"/>
              <a:gd name="connsiteX2" fmla="*/ 2610464 w 6088698"/>
              <a:gd name="connsiteY2" fmla="*/ 3 h 6858002"/>
              <a:gd name="connsiteX3" fmla="*/ 5749313 w 6088698"/>
              <a:gd name="connsiteY3" fmla="*/ 3 h 6858002"/>
              <a:gd name="connsiteX4" fmla="*/ 5749313 w 6088698"/>
              <a:gd name="connsiteY4" fmla="*/ 4 h 6858002"/>
              <a:gd name="connsiteX5" fmla="*/ 5740011 w 6088698"/>
              <a:gd name="connsiteY5" fmla="*/ 4 h 6858002"/>
              <a:gd name="connsiteX6" fmla="*/ 5748114 w 6088698"/>
              <a:gd name="connsiteY6" fmla="*/ 40466 h 6858002"/>
              <a:gd name="connsiteX7" fmla="*/ 5771963 w 6088698"/>
              <a:gd name="connsiteY7" fmla="*/ 159110 h 6858002"/>
              <a:gd name="connsiteX8" fmla="*/ 5788633 w 6088698"/>
              <a:gd name="connsiteY8" fmla="*/ 245521 h 6858002"/>
              <a:gd name="connsiteX9" fmla="*/ 5806229 w 6088698"/>
              <a:gd name="connsiteY9" fmla="*/ 348391 h 6858002"/>
              <a:gd name="connsiteX10" fmla="*/ 5827299 w 6088698"/>
              <a:gd name="connsiteY10" fmla="*/ 470463 h 6858002"/>
              <a:gd name="connsiteX11" fmla="*/ 5849526 w 6088698"/>
              <a:gd name="connsiteY11" fmla="*/ 605566 h 6858002"/>
              <a:gd name="connsiteX12" fmla="*/ 5872911 w 6088698"/>
              <a:gd name="connsiteY12" fmla="*/ 757813 h 6858002"/>
              <a:gd name="connsiteX13" fmla="*/ 5897684 w 6088698"/>
              <a:gd name="connsiteY13" fmla="*/ 923777 h 6858002"/>
              <a:gd name="connsiteX14" fmla="*/ 5922459 w 6088698"/>
              <a:gd name="connsiteY14" fmla="*/ 1104142 h 6858002"/>
              <a:gd name="connsiteX15" fmla="*/ 5947695 w 6088698"/>
              <a:gd name="connsiteY15" fmla="*/ 1296166 h 6858002"/>
              <a:gd name="connsiteX16" fmla="*/ 5971079 w 6088698"/>
              <a:gd name="connsiteY16" fmla="*/ 1503278 h 6858002"/>
              <a:gd name="connsiteX17" fmla="*/ 5993538 w 6088698"/>
              <a:gd name="connsiteY17" fmla="*/ 1719991 h 6858002"/>
              <a:gd name="connsiteX18" fmla="*/ 6013913 w 6088698"/>
              <a:gd name="connsiteY18" fmla="*/ 1949048 h 6858002"/>
              <a:gd name="connsiteX19" fmla="*/ 6033361 w 6088698"/>
              <a:gd name="connsiteY19" fmla="*/ 2187706 h 6858002"/>
              <a:gd name="connsiteX20" fmla="*/ 6051654 w 6088698"/>
              <a:gd name="connsiteY20" fmla="*/ 2436652 h 6858002"/>
              <a:gd name="connsiteX21" fmla="*/ 6058136 w 6088698"/>
              <a:gd name="connsiteY21" fmla="*/ 2564211 h 6858002"/>
              <a:gd name="connsiteX22" fmla="*/ 6065314 w 6088698"/>
              <a:gd name="connsiteY22" fmla="*/ 2694512 h 6858002"/>
              <a:gd name="connsiteX23" fmla="*/ 6072027 w 6088698"/>
              <a:gd name="connsiteY23" fmla="*/ 2826871 h 6858002"/>
              <a:gd name="connsiteX24" fmla="*/ 6076427 w 6088698"/>
              <a:gd name="connsiteY24" fmla="*/ 2959917 h 6858002"/>
              <a:gd name="connsiteX25" fmla="*/ 6080363 w 6088698"/>
              <a:gd name="connsiteY25" fmla="*/ 3095705 h 6858002"/>
              <a:gd name="connsiteX26" fmla="*/ 6084530 w 6088698"/>
              <a:gd name="connsiteY26" fmla="*/ 3232865 h 6858002"/>
              <a:gd name="connsiteX27" fmla="*/ 6087308 w 6088698"/>
              <a:gd name="connsiteY27" fmla="*/ 3372768 h 6858002"/>
              <a:gd name="connsiteX28" fmla="*/ 6087308 w 6088698"/>
              <a:gd name="connsiteY28" fmla="*/ 3514043 h 6858002"/>
              <a:gd name="connsiteX29" fmla="*/ 6088698 w 6088698"/>
              <a:gd name="connsiteY29" fmla="*/ 3656689 h 6858002"/>
              <a:gd name="connsiteX30" fmla="*/ 6087308 w 6088698"/>
              <a:gd name="connsiteY30" fmla="*/ 3800707 h 6858002"/>
              <a:gd name="connsiteX31" fmla="*/ 6084530 w 6088698"/>
              <a:gd name="connsiteY31" fmla="*/ 3946783 h 6858002"/>
              <a:gd name="connsiteX32" fmla="*/ 6081983 w 6088698"/>
              <a:gd name="connsiteY32" fmla="*/ 4092858 h 6858002"/>
              <a:gd name="connsiteX33" fmla="*/ 6076427 w 6088698"/>
              <a:gd name="connsiteY33" fmla="*/ 4240991 h 6858002"/>
              <a:gd name="connsiteX34" fmla="*/ 6070639 w 6088698"/>
              <a:gd name="connsiteY34" fmla="*/ 4390495 h 6858002"/>
              <a:gd name="connsiteX35" fmla="*/ 6063924 w 6088698"/>
              <a:gd name="connsiteY35" fmla="*/ 4540000 h 6858002"/>
              <a:gd name="connsiteX36" fmla="*/ 6054432 w 6088698"/>
              <a:gd name="connsiteY36" fmla="*/ 4690876 h 6858002"/>
              <a:gd name="connsiteX37" fmla="*/ 6043086 w 6088698"/>
              <a:gd name="connsiteY37" fmla="*/ 4843123 h 6858002"/>
              <a:gd name="connsiteX38" fmla="*/ 6032204 w 6088698"/>
              <a:gd name="connsiteY38" fmla="*/ 4996057 h 6858002"/>
              <a:gd name="connsiteX39" fmla="*/ 6018313 w 6088698"/>
              <a:gd name="connsiteY39" fmla="*/ 5148990 h 6858002"/>
              <a:gd name="connsiteX40" fmla="*/ 6001642 w 6088698"/>
              <a:gd name="connsiteY40" fmla="*/ 5303981 h 6858002"/>
              <a:gd name="connsiteX41" fmla="*/ 5984972 w 6088698"/>
              <a:gd name="connsiteY41" fmla="*/ 5456914 h 6858002"/>
              <a:gd name="connsiteX42" fmla="*/ 5965754 w 6088698"/>
              <a:gd name="connsiteY42" fmla="*/ 5612591 h 6858002"/>
              <a:gd name="connsiteX43" fmla="*/ 5944685 w 6088698"/>
              <a:gd name="connsiteY43" fmla="*/ 5768953 h 6858002"/>
              <a:gd name="connsiteX44" fmla="*/ 5922459 w 6088698"/>
              <a:gd name="connsiteY44" fmla="*/ 5923258 h 6858002"/>
              <a:gd name="connsiteX45" fmla="*/ 5896527 w 6088698"/>
              <a:gd name="connsiteY45" fmla="*/ 6079621 h 6858002"/>
              <a:gd name="connsiteX46" fmla="*/ 5868743 w 6088698"/>
              <a:gd name="connsiteY46" fmla="*/ 6235297 h 6858002"/>
              <a:gd name="connsiteX47" fmla="*/ 5841190 w 6088698"/>
              <a:gd name="connsiteY47" fmla="*/ 6391660 h 6858002"/>
              <a:gd name="connsiteX48" fmla="*/ 5809008 w 6088698"/>
              <a:gd name="connsiteY48" fmla="*/ 6547336 h 6858002"/>
              <a:gd name="connsiteX49" fmla="*/ 5776130 w 6088698"/>
              <a:gd name="connsiteY49" fmla="*/ 6702327 h 6858002"/>
              <a:gd name="connsiteX50" fmla="*/ 5741633 w 6088698"/>
              <a:gd name="connsiteY50" fmla="*/ 6858002 h 6858002"/>
              <a:gd name="connsiteX51" fmla="*/ 2610464 w 6088698"/>
              <a:gd name="connsiteY51" fmla="*/ 6858002 h 6858002"/>
              <a:gd name="connsiteX52" fmla="*/ 0 w 6088698"/>
              <a:gd name="connsiteY52" fmla="*/ 6858002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6088698" h="6858002">
                <a:moveTo>
                  <a:pt x="0" y="0"/>
                </a:moveTo>
                <a:lnTo>
                  <a:pt x="2610464" y="0"/>
                </a:lnTo>
                <a:lnTo>
                  <a:pt x="2610464" y="3"/>
                </a:lnTo>
                <a:lnTo>
                  <a:pt x="5749313" y="3"/>
                </a:lnTo>
                <a:lnTo>
                  <a:pt x="5749313" y="4"/>
                </a:lnTo>
                <a:lnTo>
                  <a:pt x="5740011" y="4"/>
                </a:lnTo>
                <a:lnTo>
                  <a:pt x="5748114" y="40466"/>
                </a:lnTo>
                <a:lnTo>
                  <a:pt x="5771963" y="159110"/>
                </a:lnTo>
                <a:lnTo>
                  <a:pt x="5788633" y="245521"/>
                </a:lnTo>
                <a:lnTo>
                  <a:pt x="5806229" y="348391"/>
                </a:lnTo>
                <a:lnTo>
                  <a:pt x="5827299" y="470463"/>
                </a:lnTo>
                <a:lnTo>
                  <a:pt x="5849526" y="605566"/>
                </a:lnTo>
                <a:lnTo>
                  <a:pt x="5872911" y="757813"/>
                </a:lnTo>
                <a:lnTo>
                  <a:pt x="5897684" y="923777"/>
                </a:lnTo>
                <a:lnTo>
                  <a:pt x="5922459" y="1104142"/>
                </a:lnTo>
                <a:lnTo>
                  <a:pt x="5947695" y="1296166"/>
                </a:lnTo>
                <a:lnTo>
                  <a:pt x="5971079" y="1503278"/>
                </a:lnTo>
                <a:lnTo>
                  <a:pt x="5993538" y="1719991"/>
                </a:lnTo>
                <a:lnTo>
                  <a:pt x="6013913" y="1949048"/>
                </a:lnTo>
                <a:lnTo>
                  <a:pt x="6033361" y="2187706"/>
                </a:lnTo>
                <a:lnTo>
                  <a:pt x="6051654" y="2436652"/>
                </a:lnTo>
                <a:lnTo>
                  <a:pt x="6058136" y="2564211"/>
                </a:lnTo>
                <a:lnTo>
                  <a:pt x="6065314" y="2694512"/>
                </a:lnTo>
                <a:lnTo>
                  <a:pt x="6072027" y="2826871"/>
                </a:lnTo>
                <a:lnTo>
                  <a:pt x="6076427" y="2959917"/>
                </a:lnTo>
                <a:lnTo>
                  <a:pt x="6080363" y="3095705"/>
                </a:lnTo>
                <a:lnTo>
                  <a:pt x="6084530" y="3232865"/>
                </a:lnTo>
                <a:lnTo>
                  <a:pt x="6087308" y="3372768"/>
                </a:lnTo>
                <a:lnTo>
                  <a:pt x="6087308" y="3514043"/>
                </a:lnTo>
                <a:lnTo>
                  <a:pt x="6088698" y="3656689"/>
                </a:lnTo>
                <a:lnTo>
                  <a:pt x="6087308" y="3800707"/>
                </a:lnTo>
                <a:lnTo>
                  <a:pt x="6084530" y="3946783"/>
                </a:lnTo>
                <a:lnTo>
                  <a:pt x="6081983" y="4092858"/>
                </a:lnTo>
                <a:lnTo>
                  <a:pt x="6076427" y="4240991"/>
                </a:lnTo>
                <a:lnTo>
                  <a:pt x="6070639" y="4390495"/>
                </a:lnTo>
                <a:lnTo>
                  <a:pt x="6063924" y="4540000"/>
                </a:lnTo>
                <a:lnTo>
                  <a:pt x="6054432" y="4690876"/>
                </a:lnTo>
                <a:lnTo>
                  <a:pt x="6043086" y="4843123"/>
                </a:lnTo>
                <a:lnTo>
                  <a:pt x="6032204" y="4996057"/>
                </a:lnTo>
                <a:lnTo>
                  <a:pt x="6018313" y="5148990"/>
                </a:lnTo>
                <a:lnTo>
                  <a:pt x="6001642" y="5303981"/>
                </a:lnTo>
                <a:lnTo>
                  <a:pt x="5984972" y="5456914"/>
                </a:lnTo>
                <a:lnTo>
                  <a:pt x="5965754" y="5612591"/>
                </a:lnTo>
                <a:lnTo>
                  <a:pt x="5944685" y="5768953"/>
                </a:lnTo>
                <a:lnTo>
                  <a:pt x="5922459" y="5923258"/>
                </a:lnTo>
                <a:lnTo>
                  <a:pt x="5896527" y="6079621"/>
                </a:lnTo>
                <a:lnTo>
                  <a:pt x="5868743" y="6235297"/>
                </a:lnTo>
                <a:lnTo>
                  <a:pt x="5841190" y="6391660"/>
                </a:lnTo>
                <a:lnTo>
                  <a:pt x="5809008" y="6547336"/>
                </a:lnTo>
                <a:lnTo>
                  <a:pt x="5776130" y="6702327"/>
                </a:lnTo>
                <a:lnTo>
                  <a:pt x="5741633" y="6858002"/>
                </a:lnTo>
                <a:lnTo>
                  <a:pt x="2610464" y="6858002"/>
                </a:lnTo>
                <a:lnTo>
                  <a:pt x="0" y="6858002"/>
                </a:lnTo>
                <a:close/>
              </a:path>
            </a:pathLst>
          </a:custGeom>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DE4D0780-8DA2-489C-9D49-8A412F20E8D5}"/>
              </a:ext>
            </a:extLst>
          </p:cNvPr>
          <p:cNvSpPr>
            <a:spLocks noGrp="1"/>
          </p:cNvSpPr>
          <p:nvPr>
            <p:ph type="title"/>
          </p:nvPr>
        </p:nvSpPr>
        <p:spPr>
          <a:xfrm>
            <a:off x="900506" y="1118808"/>
            <a:ext cx="4671467" cy="4747683"/>
          </a:xfrm>
        </p:spPr>
        <p:txBody>
          <a:bodyPr anchor="ctr">
            <a:normAutofit/>
          </a:bodyPr>
          <a:lstStyle/>
          <a:p>
            <a:pPr algn="l"/>
            <a:r>
              <a:rPr lang="en-US" sz="3500" b="1"/>
              <a:t>Entrepreneurship and Universities </a:t>
            </a:r>
          </a:p>
        </p:txBody>
      </p:sp>
      <p:sp>
        <p:nvSpPr>
          <p:cNvPr id="3" name="Content Placeholder 2">
            <a:extLst>
              <a:ext uri="{FF2B5EF4-FFF2-40B4-BE49-F238E27FC236}">
                <a16:creationId xmlns:a16="http://schemas.microsoft.com/office/drawing/2014/main" id="{E35C5F70-4DAD-4DE9-9656-6108F9DC3DD2}"/>
              </a:ext>
            </a:extLst>
          </p:cNvPr>
          <p:cNvSpPr>
            <a:spLocks noGrp="1"/>
          </p:cNvSpPr>
          <p:nvPr>
            <p:ph idx="1"/>
          </p:nvPr>
        </p:nvSpPr>
        <p:spPr>
          <a:xfrm>
            <a:off x="6498769" y="1118809"/>
            <a:ext cx="5049763" cy="4747681"/>
          </a:xfrm>
          <a:effectLst/>
        </p:spPr>
        <p:txBody>
          <a:bodyPr anchor="ctr">
            <a:normAutofit/>
          </a:bodyPr>
          <a:lstStyle/>
          <a:p>
            <a:pPr marL="36900" indent="0">
              <a:buNone/>
            </a:pPr>
            <a:r>
              <a:rPr lang="en-US" dirty="0">
                <a:solidFill>
                  <a:schemeClr val="tx1"/>
                </a:solidFill>
                <a:effectLst/>
              </a:rPr>
              <a:t>Universities are important catalysts for regional economic and social development because they are natural incubators that create new ideas and technologies, promote new business creation, and offer a variety of resources and capabilities that contribute to creating a sustained competitive advantage.</a:t>
            </a:r>
          </a:p>
        </p:txBody>
      </p:sp>
    </p:spTree>
    <p:extLst>
      <p:ext uri="{BB962C8B-B14F-4D97-AF65-F5344CB8AC3E}">
        <p14:creationId xmlns:p14="http://schemas.microsoft.com/office/powerpoint/2010/main" val="177126561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VTI">
  <a:themeElements>
    <a:clrScheme name="AnalogousFromDarkSeedLeftStep">
      <a:dk1>
        <a:srgbClr val="000000"/>
      </a:dk1>
      <a:lt1>
        <a:srgbClr val="FFFFFF"/>
      </a:lt1>
      <a:dk2>
        <a:srgbClr val="41242F"/>
      </a:dk2>
      <a:lt2>
        <a:srgbClr val="E6E2E8"/>
      </a:lt2>
      <a:accent1>
        <a:srgbClr val="5AB631"/>
      </a:accent1>
      <a:accent2>
        <a:srgbClr val="87AD23"/>
      </a:accent2>
      <a:accent3>
        <a:srgbClr val="B4A230"/>
      </a:accent3>
      <a:accent4>
        <a:srgbClr val="C46D28"/>
      </a:accent4>
      <a:accent5>
        <a:srgbClr val="D63D3A"/>
      </a:accent5>
      <a:accent6>
        <a:srgbClr val="C42865"/>
      </a:accent6>
      <a:hlink>
        <a:srgbClr val="BF583F"/>
      </a:hlink>
      <a:folHlink>
        <a:srgbClr val="7F7F7F"/>
      </a:folHlink>
    </a:clrScheme>
    <a:fontScheme name="Slate">
      <a:majorFont>
        <a:latin typeface="Bookman Old Style"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VTI" id="{35C4A07C-0176-4A32-9BCB-B016516853F0}" vid="{9B70D35C-BCA8-4715-BB49-8BE54A7FC07C}"/>
    </a:ext>
  </a:extLst>
</a:theme>
</file>

<file path=docProps/app.xml><?xml version="1.0" encoding="utf-8"?>
<Properties xmlns="http://schemas.openxmlformats.org/officeDocument/2006/extended-properties" xmlns:vt="http://schemas.openxmlformats.org/officeDocument/2006/docPropsVTypes">
  <TotalTime>15</TotalTime>
  <Words>1163</Words>
  <Application>Microsoft Office PowerPoint</Application>
  <PresentationFormat>Widescreen</PresentationFormat>
  <Paragraphs>82</Paragraphs>
  <Slides>25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Bookman Old Style</vt:lpstr>
      <vt:lpstr>Franklin Gothic Book</vt:lpstr>
      <vt:lpstr>franklin-gothic-urw</vt:lpstr>
      <vt:lpstr>NexusSerif</vt:lpstr>
      <vt:lpstr>Trebuchet MS</vt:lpstr>
      <vt:lpstr>Wingdings 2</vt:lpstr>
      <vt:lpstr>SlateVTI</vt:lpstr>
      <vt:lpstr>Advancing Social Mobility in Africa Through Entrepreneurialism in Higher Education  </vt:lpstr>
      <vt:lpstr>PowerPoint Presentation</vt:lpstr>
      <vt:lpstr>Entrepreneurial University and Social Mobility</vt:lpstr>
      <vt:lpstr>Research Questions:</vt:lpstr>
      <vt:lpstr>Data Sources </vt:lpstr>
      <vt:lpstr>World Development Indicators (WDI)</vt:lpstr>
      <vt:lpstr>The Social Mobility Index (SMI)</vt:lpstr>
      <vt:lpstr>Entrepreneurship and Universities </vt:lpstr>
      <vt:lpstr>Entrepreneurship and Universities </vt:lpstr>
      <vt:lpstr>PowerPoint Presentation</vt:lpstr>
      <vt:lpstr>Africa by income</vt:lpstr>
      <vt:lpstr>Economic Growth</vt:lpstr>
      <vt:lpstr>Higher Education in Africa</vt:lpstr>
      <vt:lpstr>PowerPoint Presentation</vt:lpstr>
      <vt:lpstr>Higher Education in Africa</vt:lpstr>
      <vt:lpstr>PowerPoint Presentation</vt:lpstr>
      <vt:lpstr>Who gets college education in Africa?</vt:lpstr>
      <vt:lpstr>PowerPoint Presentation</vt:lpstr>
      <vt:lpstr>The Entrepreneurial University </vt:lpstr>
      <vt:lpstr>The view from the other side</vt:lpstr>
      <vt:lpstr>Why Higher Education Matter?</vt:lpstr>
      <vt:lpstr>Highlights from the study: </vt:lpstr>
      <vt:lpstr>The Legislative Reform </vt:lpstr>
      <vt:lpstr>Conclusion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Advancing Social Mobility in Africa Through Entrepreneurialism in Higher Education</dc:title>
  <dc:creator>Bola Ibrahim</dc:creator>
  <cp:lastModifiedBy>Windows User</cp:lastModifiedBy>
  <cp:revision>3</cp:revision>
  <dcterms:created xsi:type="dcterms:W3CDTF">2019-12-04T08:37:37Z</dcterms:created>
  <dcterms:modified xsi:type="dcterms:W3CDTF">2019-12-04T10:30:25Z</dcterms:modified>
</cp:coreProperties>
</file>